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878" r:id="rId2"/>
    <p:sldId id="879" r:id="rId3"/>
    <p:sldId id="887" r:id="rId4"/>
    <p:sldId id="888" r:id="rId5"/>
    <p:sldId id="895" r:id="rId6"/>
    <p:sldId id="889" r:id="rId7"/>
    <p:sldId id="881" r:id="rId8"/>
    <p:sldId id="880" r:id="rId9"/>
    <p:sldId id="890" r:id="rId10"/>
    <p:sldId id="882" r:id="rId11"/>
    <p:sldId id="883" r:id="rId12"/>
    <p:sldId id="893" r:id="rId13"/>
    <p:sldId id="884" r:id="rId14"/>
    <p:sldId id="892" r:id="rId15"/>
    <p:sldId id="894" r:id="rId16"/>
    <p:sldId id="885" r:id="rId17"/>
    <p:sldId id="886" r:id="rId18"/>
  </p:sldIdLst>
  <p:sldSz cx="13442950" cy="7561263"/>
  <p:notesSz cx="7099300" cy="10234613"/>
  <p:defaultTextStyle>
    <a:defPPr>
      <a:defRPr lang="cs-CZ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7A"/>
    <a:srgbClr val="009EE0"/>
    <a:srgbClr val="E20079"/>
    <a:srgbClr val="C5C6C7"/>
    <a:srgbClr val="BBBCBD"/>
    <a:srgbClr val="F5F5F5"/>
    <a:srgbClr val="F4F4F4"/>
    <a:srgbClr val="FF9F9F"/>
    <a:srgbClr val="7CB945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7" autoAdjust="0"/>
    <p:restoredTop sz="94706" autoAdjust="0"/>
  </p:normalViewPr>
  <p:slideViewPr>
    <p:cSldViewPr showGuides="1">
      <p:cViewPr varScale="1">
        <p:scale>
          <a:sx n="109" d="100"/>
          <a:sy n="109" d="100"/>
        </p:scale>
        <p:origin x="120" y="204"/>
      </p:cViewPr>
      <p:guideLst>
        <p:guide orient="horz" pos="2381"/>
        <p:guide pos="4234"/>
      </p:guideLst>
    </p:cSldViewPr>
  </p:slideViewPr>
  <p:outlineViewPr>
    <p:cViewPr>
      <p:scale>
        <a:sx n="33" d="100"/>
        <a:sy n="33" d="100"/>
      </p:scale>
      <p:origin x="0" y="164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720" y="-12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7087-A175-4905-90F0-D57AD0B90C32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79E45-CDD5-4B54-BE90-853A2880E5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6074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C18F213-071E-4944-AE4D-700E931F1E3C}" type="datetimeFigureOut">
              <a:rPr lang="cs-CZ" smtClean="0"/>
              <a:pPr/>
              <a:t>22.2.2017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0D5F774-31C3-4613-8D2A-9ACAF448F8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081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 userDrawn="1"/>
        </p:nvGrpSpPr>
        <p:grpSpPr>
          <a:xfrm>
            <a:off x="6001395" y="108223"/>
            <a:ext cx="7439796" cy="7463507"/>
            <a:chOff x="5305036" y="1082427"/>
            <a:chExt cx="8147082" cy="6482605"/>
          </a:xfrm>
        </p:grpSpPr>
        <p:sp>
          <p:nvSpPr>
            <p:cNvPr id="10" name="Ovál 9"/>
            <p:cNvSpPr/>
            <p:nvPr userDrawn="1"/>
          </p:nvSpPr>
          <p:spPr>
            <a:xfrm>
              <a:off x="5305036" y="1082427"/>
              <a:ext cx="8147081" cy="6480720"/>
            </a:xfrm>
            <a:custGeom>
              <a:avLst/>
              <a:gdLst>
                <a:gd name="connsiteX0" fmla="*/ 0 w 12961440"/>
                <a:gd name="connsiteY0" fmla="*/ 6480720 h 12961440"/>
                <a:gd name="connsiteX1" fmla="*/ 6480720 w 12961440"/>
                <a:gd name="connsiteY1" fmla="*/ 0 h 12961440"/>
                <a:gd name="connsiteX2" fmla="*/ 12961440 w 12961440"/>
                <a:gd name="connsiteY2" fmla="*/ 6480720 h 12961440"/>
                <a:gd name="connsiteX3" fmla="*/ 6480720 w 12961440"/>
                <a:gd name="connsiteY3" fmla="*/ 12961440 h 12961440"/>
                <a:gd name="connsiteX4" fmla="*/ 0 w 12961440"/>
                <a:gd name="connsiteY4" fmla="*/ 6480720 h 12961440"/>
                <a:gd name="connsiteX0" fmla="*/ 0 w 12961440"/>
                <a:gd name="connsiteY0" fmla="*/ 6480720 h 12961440"/>
                <a:gd name="connsiteX1" fmla="*/ 6480720 w 12961440"/>
                <a:gd name="connsiteY1" fmla="*/ 0 h 12961440"/>
                <a:gd name="connsiteX2" fmla="*/ 12961440 w 12961440"/>
                <a:gd name="connsiteY2" fmla="*/ 6480720 h 12961440"/>
                <a:gd name="connsiteX3" fmla="*/ 6480720 w 12961440"/>
                <a:gd name="connsiteY3" fmla="*/ 12961440 h 12961440"/>
                <a:gd name="connsiteX4" fmla="*/ 91440 w 12961440"/>
                <a:gd name="connsiteY4" fmla="*/ 6572160 h 12961440"/>
                <a:gd name="connsiteX0" fmla="*/ 0 w 12961440"/>
                <a:gd name="connsiteY0" fmla="*/ 6480720 h 12961440"/>
                <a:gd name="connsiteX1" fmla="*/ 6480720 w 12961440"/>
                <a:gd name="connsiteY1" fmla="*/ 0 h 12961440"/>
                <a:gd name="connsiteX2" fmla="*/ 12961440 w 12961440"/>
                <a:gd name="connsiteY2" fmla="*/ 6480720 h 12961440"/>
                <a:gd name="connsiteX3" fmla="*/ 6480720 w 12961440"/>
                <a:gd name="connsiteY3" fmla="*/ 12961440 h 12961440"/>
                <a:gd name="connsiteX0" fmla="*/ 0 w 12961440"/>
                <a:gd name="connsiteY0" fmla="*/ 6480720 h 6480720"/>
                <a:gd name="connsiteX1" fmla="*/ 6480720 w 12961440"/>
                <a:gd name="connsiteY1" fmla="*/ 0 h 6480720"/>
                <a:gd name="connsiteX2" fmla="*/ 12961440 w 12961440"/>
                <a:gd name="connsiteY2" fmla="*/ 6480720 h 6480720"/>
                <a:gd name="connsiteX0" fmla="*/ 0 w 6480720"/>
                <a:gd name="connsiteY0" fmla="*/ 6480720 h 6480720"/>
                <a:gd name="connsiteX1" fmla="*/ 6480720 w 6480720"/>
                <a:gd name="connsiteY1" fmla="*/ 0 h 648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80720" h="6480720">
                  <a:moveTo>
                    <a:pt x="0" y="6480720"/>
                  </a:moveTo>
                  <a:cubicBezTo>
                    <a:pt x="0" y="2901517"/>
                    <a:pt x="2901517" y="0"/>
                    <a:pt x="6480720" y="0"/>
                  </a:cubicBezTo>
                </a:path>
              </a:pathLst>
            </a:custGeom>
            <a:noFill/>
            <a:ln w="25400"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11" name="Ovál 10"/>
            <p:cNvSpPr/>
            <p:nvPr userDrawn="1"/>
          </p:nvSpPr>
          <p:spPr>
            <a:xfrm>
              <a:off x="9379029" y="4323147"/>
              <a:ext cx="4073088" cy="3240000"/>
            </a:xfrm>
            <a:custGeom>
              <a:avLst/>
              <a:gdLst>
                <a:gd name="connsiteX0" fmla="*/ 0 w 6480000"/>
                <a:gd name="connsiteY0" fmla="*/ 3240000 h 6480000"/>
                <a:gd name="connsiteX1" fmla="*/ 3240000 w 6480000"/>
                <a:gd name="connsiteY1" fmla="*/ 0 h 6480000"/>
                <a:gd name="connsiteX2" fmla="*/ 6480000 w 6480000"/>
                <a:gd name="connsiteY2" fmla="*/ 3240000 h 6480000"/>
                <a:gd name="connsiteX3" fmla="*/ 3240000 w 6480000"/>
                <a:gd name="connsiteY3" fmla="*/ 6480000 h 6480000"/>
                <a:gd name="connsiteX4" fmla="*/ 0 w 6480000"/>
                <a:gd name="connsiteY4" fmla="*/ 3240000 h 6480000"/>
                <a:gd name="connsiteX0" fmla="*/ 0 w 6480000"/>
                <a:gd name="connsiteY0" fmla="*/ 3240000 h 6480000"/>
                <a:gd name="connsiteX1" fmla="*/ 3240000 w 6480000"/>
                <a:gd name="connsiteY1" fmla="*/ 0 h 6480000"/>
                <a:gd name="connsiteX2" fmla="*/ 6480000 w 6480000"/>
                <a:gd name="connsiteY2" fmla="*/ 3240000 h 6480000"/>
                <a:gd name="connsiteX3" fmla="*/ 3240000 w 6480000"/>
                <a:gd name="connsiteY3" fmla="*/ 6480000 h 6480000"/>
                <a:gd name="connsiteX4" fmla="*/ 91440 w 6480000"/>
                <a:gd name="connsiteY4" fmla="*/ 3331440 h 6480000"/>
                <a:gd name="connsiteX0" fmla="*/ 0 w 6480000"/>
                <a:gd name="connsiteY0" fmla="*/ 3240000 h 6480000"/>
                <a:gd name="connsiteX1" fmla="*/ 3240000 w 6480000"/>
                <a:gd name="connsiteY1" fmla="*/ 0 h 6480000"/>
                <a:gd name="connsiteX2" fmla="*/ 6480000 w 6480000"/>
                <a:gd name="connsiteY2" fmla="*/ 3240000 h 6480000"/>
                <a:gd name="connsiteX3" fmla="*/ 3240000 w 6480000"/>
                <a:gd name="connsiteY3" fmla="*/ 6480000 h 6480000"/>
                <a:gd name="connsiteX0" fmla="*/ 0 w 6480000"/>
                <a:gd name="connsiteY0" fmla="*/ 3240000 h 3240000"/>
                <a:gd name="connsiteX1" fmla="*/ 3240000 w 6480000"/>
                <a:gd name="connsiteY1" fmla="*/ 0 h 3240000"/>
                <a:gd name="connsiteX2" fmla="*/ 6480000 w 6480000"/>
                <a:gd name="connsiteY2" fmla="*/ 3240000 h 3240000"/>
                <a:gd name="connsiteX0" fmla="*/ 0 w 3240000"/>
                <a:gd name="connsiteY0" fmla="*/ 3240000 h 3240000"/>
                <a:gd name="connsiteX1" fmla="*/ 3240000 w 3240000"/>
                <a:gd name="connsiteY1" fmla="*/ 0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0000" h="3240000">
                  <a:moveTo>
                    <a:pt x="0" y="3240000"/>
                  </a:moveTo>
                  <a:cubicBezTo>
                    <a:pt x="0" y="1450597"/>
                    <a:pt x="1450597" y="0"/>
                    <a:pt x="3240000" y="0"/>
                  </a:cubicBezTo>
                </a:path>
              </a:pathLst>
            </a:custGeom>
            <a:noFill/>
            <a:ln w="25400">
              <a:solidFill>
                <a:srgbClr val="009E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12" name="Ovál 11"/>
            <p:cNvSpPr/>
            <p:nvPr userDrawn="1"/>
          </p:nvSpPr>
          <p:spPr>
            <a:xfrm>
              <a:off x="7908192" y="3153147"/>
              <a:ext cx="5543925" cy="4410000"/>
            </a:xfrm>
            <a:custGeom>
              <a:avLst/>
              <a:gdLst>
                <a:gd name="connsiteX0" fmla="*/ 0 w 8820000"/>
                <a:gd name="connsiteY0" fmla="*/ 4410000 h 8820000"/>
                <a:gd name="connsiteX1" fmla="*/ 4410000 w 8820000"/>
                <a:gd name="connsiteY1" fmla="*/ 0 h 8820000"/>
                <a:gd name="connsiteX2" fmla="*/ 8820000 w 8820000"/>
                <a:gd name="connsiteY2" fmla="*/ 4410000 h 8820000"/>
                <a:gd name="connsiteX3" fmla="*/ 4410000 w 8820000"/>
                <a:gd name="connsiteY3" fmla="*/ 8820000 h 8820000"/>
                <a:gd name="connsiteX4" fmla="*/ 0 w 8820000"/>
                <a:gd name="connsiteY4" fmla="*/ 4410000 h 8820000"/>
                <a:gd name="connsiteX0" fmla="*/ 0 w 8820000"/>
                <a:gd name="connsiteY0" fmla="*/ 4410000 h 8820000"/>
                <a:gd name="connsiteX1" fmla="*/ 4410000 w 8820000"/>
                <a:gd name="connsiteY1" fmla="*/ 0 h 8820000"/>
                <a:gd name="connsiteX2" fmla="*/ 8820000 w 8820000"/>
                <a:gd name="connsiteY2" fmla="*/ 4410000 h 8820000"/>
                <a:gd name="connsiteX3" fmla="*/ 4410000 w 8820000"/>
                <a:gd name="connsiteY3" fmla="*/ 8820000 h 8820000"/>
                <a:gd name="connsiteX4" fmla="*/ 91440 w 8820000"/>
                <a:gd name="connsiteY4" fmla="*/ 4501440 h 8820000"/>
                <a:gd name="connsiteX0" fmla="*/ 0 w 8820000"/>
                <a:gd name="connsiteY0" fmla="*/ 4410000 h 8820000"/>
                <a:gd name="connsiteX1" fmla="*/ 4410000 w 8820000"/>
                <a:gd name="connsiteY1" fmla="*/ 0 h 8820000"/>
                <a:gd name="connsiteX2" fmla="*/ 8820000 w 8820000"/>
                <a:gd name="connsiteY2" fmla="*/ 4410000 h 8820000"/>
                <a:gd name="connsiteX3" fmla="*/ 4410000 w 8820000"/>
                <a:gd name="connsiteY3" fmla="*/ 8820000 h 8820000"/>
                <a:gd name="connsiteX0" fmla="*/ 0 w 8820000"/>
                <a:gd name="connsiteY0" fmla="*/ 4410000 h 4410000"/>
                <a:gd name="connsiteX1" fmla="*/ 4410000 w 8820000"/>
                <a:gd name="connsiteY1" fmla="*/ 0 h 4410000"/>
                <a:gd name="connsiteX2" fmla="*/ 8820000 w 8820000"/>
                <a:gd name="connsiteY2" fmla="*/ 4410000 h 4410000"/>
                <a:gd name="connsiteX0" fmla="*/ 0 w 4410000"/>
                <a:gd name="connsiteY0" fmla="*/ 4410000 h 4410000"/>
                <a:gd name="connsiteX1" fmla="*/ 4410000 w 4410000"/>
                <a:gd name="connsiteY1" fmla="*/ 0 h 44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10000" h="4410000">
                  <a:moveTo>
                    <a:pt x="0" y="4410000"/>
                  </a:moveTo>
                  <a:cubicBezTo>
                    <a:pt x="0" y="1974424"/>
                    <a:pt x="1974424" y="0"/>
                    <a:pt x="4410000" y="0"/>
                  </a:cubicBezTo>
                </a:path>
              </a:pathLst>
            </a:custGeom>
            <a:noFill/>
            <a:ln w="1016000">
              <a:solidFill>
                <a:srgbClr val="F5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13" name="Ovál 12"/>
            <p:cNvSpPr/>
            <p:nvPr userDrawn="1"/>
          </p:nvSpPr>
          <p:spPr>
            <a:xfrm>
              <a:off x="10963009" y="5583147"/>
              <a:ext cx="2489109" cy="1980000"/>
            </a:xfrm>
            <a:custGeom>
              <a:avLst/>
              <a:gdLst>
                <a:gd name="connsiteX0" fmla="*/ 0 w 3960000"/>
                <a:gd name="connsiteY0" fmla="*/ 1980000 h 3960000"/>
                <a:gd name="connsiteX1" fmla="*/ 1980000 w 3960000"/>
                <a:gd name="connsiteY1" fmla="*/ 0 h 3960000"/>
                <a:gd name="connsiteX2" fmla="*/ 3960000 w 3960000"/>
                <a:gd name="connsiteY2" fmla="*/ 1980000 h 3960000"/>
                <a:gd name="connsiteX3" fmla="*/ 1980000 w 3960000"/>
                <a:gd name="connsiteY3" fmla="*/ 3960000 h 3960000"/>
                <a:gd name="connsiteX4" fmla="*/ 0 w 3960000"/>
                <a:gd name="connsiteY4" fmla="*/ 1980000 h 3960000"/>
                <a:gd name="connsiteX0" fmla="*/ 0 w 3960000"/>
                <a:gd name="connsiteY0" fmla="*/ 1980000 h 3960000"/>
                <a:gd name="connsiteX1" fmla="*/ 1980000 w 3960000"/>
                <a:gd name="connsiteY1" fmla="*/ 0 h 3960000"/>
                <a:gd name="connsiteX2" fmla="*/ 3960000 w 3960000"/>
                <a:gd name="connsiteY2" fmla="*/ 1980000 h 3960000"/>
                <a:gd name="connsiteX3" fmla="*/ 1980000 w 3960000"/>
                <a:gd name="connsiteY3" fmla="*/ 3960000 h 3960000"/>
                <a:gd name="connsiteX4" fmla="*/ 91440 w 3960000"/>
                <a:gd name="connsiteY4" fmla="*/ 2071440 h 3960000"/>
                <a:gd name="connsiteX0" fmla="*/ 0 w 3960000"/>
                <a:gd name="connsiteY0" fmla="*/ 1980000 h 3960000"/>
                <a:gd name="connsiteX1" fmla="*/ 1980000 w 3960000"/>
                <a:gd name="connsiteY1" fmla="*/ 0 h 3960000"/>
                <a:gd name="connsiteX2" fmla="*/ 3960000 w 3960000"/>
                <a:gd name="connsiteY2" fmla="*/ 1980000 h 3960000"/>
                <a:gd name="connsiteX3" fmla="*/ 1980000 w 3960000"/>
                <a:gd name="connsiteY3" fmla="*/ 3960000 h 3960000"/>
                <a:gd name="connsiteX0" fmla="*/ 0 w 3960000"/>
                <a:gd name="connsiteY0" fmla="*/ 1980000 h 1980000"/>
                <a:gd name="connsiteX1" fmla="*/ 1980000 w 3960000"/>
                <a:gd name="connsiteY1" fmla="*/ 0 h 1980000"/>
                <a:gd name="connsiteX2" fmla="*/ 3960000 w 3960000"/>
                <a:gd name="connsiteY2" fmla="*/ 1980000 h 1980000"/>
                <a:gd name="connsiteX0" fmla="*/ 0 w 1980000"/>
                <a:gd name="connsiteY0" fmla="*/ 1980000 h 1980000"/>
                <a:gd name="connsiteX1" fmla="*/ 1980000 w 1980000"/>
                <a:gd name="connsiteY1" fmla="*/ 0 h 19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0000" h="1980000">
                  <a:moveTo>
                    <a:pt x="0" y="1980000"/>
                  </a:moveTo>
                  <a:cubicBezTo>
                    <a:pt x="0" y="886476"/>
                    <a:pt x="886476" y="0"/>
                    <a:pt x="1980000" y="0"/>
                  </a:cubicBezTo>
                </a:path>
              </a:pathLst>
            </a:custGeom>
            <a:noFill/>
            <a:ln w="1016000">
              <a:solidFill>
                <a:srgbClr val="E200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21" name="Ovál 11"/>
            <p:cNvSpPr/>
            <p:nvPr userDrawn="1"/>
          </p:nvSpPr>
          <p:spPr>
            <a:xfrm>
              <a:off x="12463961" y="6791032"/>
              <a:ext cx="973015" cy="774000"/>
            </a:xfrm>
            <a:custGeom>
              <a:avLst/>
              <a:gdLst>
                <a:gd name="connsiteX0" fmla="*/ 0 w 1548000"/>
                <a:gd name="connsiteY0" fmla="*/ 774000 h 1548000"/>
                <a:gd name="connsiteX1" fmla="*/ 774000 w 1548000"/>
                <a:gd name="connsiteY1" fmla="*/ 0 h 1548000"/>
                <a:gd name="connsiteX2" fmla="*/ 1548000 w 1548000"/>
                <a:gd name="connsiteY2" fmla="*/ 774000 h 1548000"/>
                <a:gd name="connsiteX3" fmla="*/ 774000 w 1548000"/>
                <a:gd name="connsiteY3" fmla="*/ 1548000 h 1548000"/>
                <a:gd name="connsiteX4" fmla="*/ 0 w 1548000"/>
                <a:gd name="connsiteY4" fmla="*/ 774000 h 1548000"/>
                <a:gd name="connsiteX0" fmla="*/ 0 w 1548000"/>
                <a:gd name="connsiteY0" fmla="*/ 774000 h 1548000"/>
                <a:gd name="connsiteX1" fmla="*/ 774000 w 1548000"/>
                <a:gd name="connsiteY1" fmla="*/ 0 h 1548000"/>
                <a:gd name="connsiteX2" fmla="*/ 1548000 w 1548000"/>
                <a:gd name="connsiteY2" fmla="*/ 774000 h 1548000"/>
                <a:gd name="connsiteX3" fmla="*/ 774000 w 1548000"/>
                <a:gd name="connsiteY3" fmla="*/ 1548000 h 1548000"/>
                <a:gd name="connsiteX4" fmla="*/ 91440 w 1548000"/>
                <a:gd name="connsiteY4" fmla="*/ 865440 h 1548000"/>
                <a:gd name="connsiteX0" fmla="*/ 0 w 1548000"/>
                <a:gd name="connsiteY0" fmla="*/ 774000 h 1548000"/>
                <a:gd name="connsiteX1" fmla="*/ 774000 w 1548000"/>
                <a:gd name="connsiteY1" fmla="*/ 0 h 1548000"/>
                <a:gd name="connsiteX2" fmla="*/ 1548000 w 1548000"/>
                <a:gd name="connsiteY2" fmla="*/ 774000 h 1548000"/>
                <a:gd name="connsiteX3" fmla="*/ 774000 w 1548000"/>
                <a:gd name="connsiteY3" fmla="*/ 1548000 h 1548000"/>
                <a:gd name="connsiteX0" fmla="*/ 0 w 1548000"/>
                <a:gd name="connsiteY0" fmla="*/ 774000 h 774000"/>
                <a:gd name="connsiteX1" fmla="*/ 774000 w 1548000"/>
                <a:gd name="connsiteY1" fmla="*/ 0 h 774000"/>
                <a:gd name="connsiteX2" fmla="*/ 1548000 w 1548000"/>
                <a:gd name="connsiteY2" fmla="*/ 774000 h 774000"/>
                <a:gd name="connsiteX0" fmla="*/ 0 w 774000"/>
                <a:gd name="connsiteY0" fmla="*/ 774000 h 774000"/>
                <a:gd name="connsiteX1" fmla="*/ 774000 w 774000"/>
                <a:gd name="connsiteY1" fmla="*/ 0 h 7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4000" h="774000">
                  <a:moveTo>
                    <a:pt x="0" y="774000"/>
                  </a:moveTo>
                  <a:cubicBezTo>
                    <a:pt x="0" y="346532"/>
                    <a:pt x="346532" y="0"/>
                    <a:pt x="774000" y="0"/>
                  </a:cubicBezTo>
                </a:path>
              </a:pathLst>
            </a:custGeom>
            <a:noFill/>
            <a:ln w="698500">
              <a:solidFill>
                <a:srgbClr val="C5C6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80371" y="1453584"/>
            <a:ext cx="10082213" cy="2532031"/>
          </a:xfrm>
        </p:spPr>
        <p:txBody>
          <a:bodyPr anchor="b">
            <a:noAutofit/>
          </a:bodyPr>
          <a:lstStyle>
            <a:lvl1pPr algn="l">
              <a:defRPr sz="5400" spc="-251" baseline="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80371" y="3985615"/>
            <a:ext cx="10082213" cy="202726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 cap="none" spc="-126" baseline="0"/>
            </a:lvl1pPr>
            <a:lvl2pPr marL="574759" indent="0" algn="ctr">
              <a:buNone/>
              <a:defRPr sz="2514"/>
            </a:lvl2pPr>
            <a:lvl3pPr marL="1149519" indent="0" algn="ctr">
              <a:buNone/>
              <a:defRPr sz="2263"/>
            </a:lvl3pPr>
            <a:lvl4pPr marL="1724277" indent="0" algn="ctr">
              <a:buNone/>
              <a:defRPr sz="2011"/>
            </a:lvl4pPr>
            <a:lvl5pPr marL="2299037" indent="0" algn="ctr">
              <a:buNone/>
              <a:defRPr sz="2011"/>
            </a:lvl5pPr>
            <a:lvl6pPr marL="2873797" indent="0" algn="ctr">
              <a:buNone/>
              <a:defRPr sz="2011"/>
            </a:lvl6pPr>
            <a:lvl7pPr marL="3448556" indent="0" algn="ctr">
              <a:buNone/>
              <a:defRPr sz="2011"/>
            </a:lvl7pPr>
            <a:lvl8pPr marL="4023316" indent="0" algn="ctr">
              <a:buNone/>
              <a:defRPr sz="2011"/>
            </a:lvl8pPr>
            <a:lvl9pPr marL="4598075" indent="0" algn="ctr">
              <a:buNone/>
              <a:defRPr sz="2011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grpSp>
        <p:nvGrpSpPr>
          <p:cNvPr id="23" name="Skupina 22"/>
          <p:cNvGrpSpPr/>
          <p:nvPr userDrawn="1"/>
        </p:nvGrpSpPr>
        <p:grpSpPr>
          <a:xfrm rot="16200000">
            <a:off x="-717636" y="2760702"/>
            <a:ext cx="1946031" cy="503795"/>
            <a:chOff x="2218059" y="-2452"/>
            <a:chExt cx="1946031" cy="503795"/>
          </a:xfrm>
        </p:grpSpPr>
        <p:sp>
          <p:nvSpPr>
            <p:cNvPr id="25" name="Zaoblený obdélník 24"/>
            <p:cNvSpPr/>
            <p:nvPr userDrawn="1"/>
          </p:nvSpPr>
          <p:spPr>
            <a:xfrm>
              <a:off x="2218059" y="26694"/>
              <a:ext cx="1946031" cy="396255"/>
            </a:xfrm>
            <a:prstGeom prst="roundRect">
              <a:avLst>
                <a:gd name="adj" fmla="val 26282"/>
              </a:avLst>
            </a:prstGeom>
            <a:solidFill>
              <a:srgbClr val="E30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26" name="Obdélník 25"/>
            <p:cNvSpPr/>
            <p:nvPr userDrawn="1"/>
          </p:nvSpPr>
          <p:spPr>
            <a:xfrm>
              <a:off x="2218059" y="-2452"/>
              <a:ext cx="1946031" cy="126000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27" name="TextovéPole 26"/>
            <p:cNvSpPr txBox="1"/>
            <p:nvPr userDrawn="1"/>
          </p:nvSpPr>
          <p:spPr>
            <a:xfrm>
              <a:off x="2240580" y="98143"/>
              <a:ext cx="1900986" cy="403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cs-CZ" sz="1600" b="1" dirty="0" smtClean="0">
                  <a:solidFill>
                    <a:schemeClr val="bg1"/>
                  </a:solidFill>
                </a:rPr>
                <a:t>fm.vse.cz</a:t>
              </a:r>
              <a:endParaRPr lang="cs-CZ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924005" y="7165031"/>
            <a:ext cx="9254051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-100" baseline="0">
                <a:solidFill>
                  <a:srgbClr val="E3007A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2101558" y="7165031"/>
            <a:ext cx="45256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pc="-100" baseline="0">
                <a:solidFill>
                  <a:srgbClr val="E3007A"/>
                </a:solidFill>
              </a:defRPr>
            </a:lvl1pPr>
          </a:lstStyle>
          <a:p>
            <a:fld id="{C21AF028-6215-4DD5-BDD9-CB9F7AC2E07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26" y="684287"/>
            <a:ext cx="3219942" cy="7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0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008221" y="2332206"/>
            <a:ext cx="11426508" cy="2280624"/>
          </a:xfrm>
        </p:spPr>
        <p:txBody>
          <a:bodyPr>
            <a:spAutoFit/>
          </a:bodyPr>
          <a:lstStyle>
            <a:lvl1pPr algn="ctr">
              <a:defRPr sz="7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221" y="3461113"/>
            <a:ext cx="11426508" cy="566822"/>
          </a:xfrm>
        </p:spPr>
        <p:txBody>
          <a:bodyPr wrap="square">
            <a:spAutoFit/>
          </a:bodyPr>
          <a:lstStyle>
            <a:lvl1pPr algn="ctr">
              <a:lnSpc>
                <a:spcPts val="3675"/>
              </a:lnSpc>
              <a:defRPr sz="3300" spc="-59" baseline="0"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881" y="7006903"/>
            <a:ext cx="116495" cy="125451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301" y="7006903"/>
            <a:ext cx="125457" cy="125451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686" y="6991027"/>
            <a:ext cx="161302" cy="1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3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25" y="1886824"/>
            <a:ext cx="11643500" cy="701731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52650" y="1540038"/>
            <a:ext cx="11591222" cy="297517"/>
          </a:xfrm>
        </p:spPr>
        <p:txBody>
          <a:bodyPr wrap="square">
            <a:spAutoFit/>
          </a:bodyPr>
          <a:lstStyle>
            <a:lvl1pPr>
              <a:lnSpc>
                <a:spcPts val="1617"/>
              </a:lnSpc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32"/>
          </p:nvPr>
        </p:nvSpPr>
        <p:spPr>
          <a:xfrm>
            <a:off x="582175" y="2265071"/>
            <a:ext cx="6033450" cy="3868615"/>
          </a:xfrm>
        </p:spPr>
        <p:txBody>
          <a:bodyPr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021621" y="6928907"/>
            <a:ext cx="514019" cy="261610"/>
          </a:xfrm>
        </p:spPr>
        <p:txBody>
          <a:bodyPr wrap="square" anchor="ctr">
            <a:spAutoFit/>
          </a:bodyPr>
          <a:lstStyle>
            <a:lvl1pPr algn="ctr">
              <a:defRPr sz="1100" b="0" spc="-15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7</a:t>
            </a:r>
            <a:endParaRPr lang="en-US"/>
          </a:p>
        </p:txBody>
      </p:sp>
      <p:pic>
        <p:nvPicPr>
          <p:cNvPr id="25" name="Picture 24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886" y="7006903"/>
            <a:ext cx="116495" cy="125451"/>
          </a:xfrm>
          <a:prstGeom prst="rect">
            <a:avLst/>
          </a:prstGeom>
        </p:spPr>
      </p:pic>
      <p:pic>
        <p:nvPicPr>
          <p:cNvPr id="26" name="Picture 25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881" y="7006903"/>
            <a:ext cx="116495" cy="125451"/>
          </a:xfrm>
          <a:prstGeom prst="rect">
            <a:avLst/>
          </a:prstGeom>
        </p:spPr>
      </p:pic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250725" y="5310745"/>
            <a:ext cx="5223698" cy="292834"/>
          </a:xfrm>
          <a:noFill/>
        </p:spPr>
        <p:txBody>
          <a:bodyPr wrap="square" lIns="132309" tIns="68801" rIns="132309" bIns="68801" anchor="t" anchorCtr="0">
            <a:spAutoFit/>
          </a:bodyPr>
          <a:lstStyle>
            <a:lvl1pPr>
              <a:lnSpc>
                <a:spcPts val="1176"/>
              </a:lnSpc>
              <a:defRPr sz="1500" spc="-15" baseline="0">
                <a:solidFill>
                  <a:srgbClr val="E2007A"/>
                </a:solidFill>
              </a:defRPr>
            </a:lvl1pPr>
          </a:lstStyle>
          <a:p>
            <a:pPr lvl="0"/>
            <a:r>
              <a:rPr lang="en-US" smtClean="0"/>
              <a:t>Click to edit Master text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250725" y="5497295"/>
            <a:ext cx="5223698" cy="297517"/>
          </a:xfrm>
        </p:spPr>
        <p:txBody>
          <a:bodyPr wrap="square">
            <a:spAutoFit/>
          </a:bodyPr>
          <a:lstStyle>
            <a:lvl1pPr algn="just">
              <a:lnSpc>
                <a:spcPts val="1617"/>
              </a:lnSpc>
              <a:defRPr sz="1300" cap="none" spc="-15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7250725" y="4326392"/>
            <a:ext cx="5223698" cy="292834"/>
          </a:xfrm>
          <a:noFill/>
        </p:spPr>
        <p:txBody>
          <a:bodyPr wrap="square" lIns="132309" tIns="68801" rIns="132309" bIns="68801" anchor="t" anchorCtr="0">
            <a:spAutoFit/>
          </a:bodyPr>
          <a:lstStyle>
            <a:lvl1pPr>
              <a:lnSpc>
                <a:spcPts val="1176"/>
              </a:lnSpc>
              <a:defRPr sz="1500" spc="-15" baseline="0">
                <a:solidFill>
                  <a:srgbClr val="E2007A"/>
                </a:solidFill>
              </a:defRPr>
            </a:lvl1pPr>
          </a:lstStyle>
          <a:p>
            <a:pPr lvl="0"/>
            <a:r>
              <a:rPr lang="en-US" smtClean="0"/>
              <a:t>Click to edit Master text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7250725" y="4512982"/>
            <a:ext cx="5223698" cy="297517"/>
          </a:xfrm>
        </p:spPr>
        <p:txBody>
          <a:bodyPr wrap="square">
            <a:spAutoFit/>
          </a:bodyPr>
          <a:lstStyle>
            <a:lvl1pPr algn="just">
              <a:lnSpc>
                <a:spcPts val="1617"/>
              </a:lnSpc>
              <a:defRPr sz="1300" cap="none" spc="-15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7250725" y="3342039"/>
            <a:ext cx="5223698" cy="292834"/>
          </a:xfrm>
          <a:noFill/>
        </p:spPr>
        <p:txBody>
          <a:bodyPr wrap="square" lIns="132309" tIns="68801" rIns="132309" bIns="68801" anchor="t" anchorCtr="0">
            <a:spAutoFit/>
          </a:bodyPr>
          <a:lstStyle>
            <a:lvl1pPr>
              <a:lnSpc>
                <a:spcPts val="1176"/>
              </a:lnSpc>
              <a:defRPr sz="1500" spc="-15" baseline="0">
                <a:solidFill>
                  <a:srgbClr val="E2007A"/>
                </a:solidFill>
              </a:defRPr>
            </a:lvl1pPr>
          </a:lstStyle>
          <a:p>
            <a:pPr lvl="0"/>
            <a:r>
              <a:rPr lang="en-US" smtClean="0"/>
              <a:t>Click to edit Master text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250725" y="3528589"/>
            <a:ext cx="5223698" cy="297517"/>
          </a:xfrm>
        </p:spPr>
        <p:txBody>
          <a:bodyPr wrap="square">
            <a:spAutoFit/>
          </a:bodyPr>
          <a:lstStyle>
            <a:lvl1pPr algn="just">
              <a:lnSpc>
                <a:spcPts val="1617"/>
              </a:lnSpc>
              <a:defRPr sz="1300" cap="none" spc="-15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7250725" y="2357685"/>
            <a:ext cx="5223698" cy="292834"/>
          </a:xfrm>
          <a:noFill/>
        </p:spPr>
        <p:txBody>
          <a:bodyPr wrap="square" lIns="132309" tIns="68801" rIns="132309" bIns="68801" anchor="t" anchorCtr="0">
            <a:spAutoFit/>
          </a:bodyPr>
          <a:lstStyle>
            <a:lvl1pPr>
              <a:lnSpc>
                <a:spcPts val="1176"/>
              </a:lnSpc>
              <a:defRPr sz="1500" spc="-15" baseline="0">
                <a:solidFill>
                  <a:srgbClr val="E2007A"/>
                </a:solidFill>
              </a:defRPr>
            </a:lvl1pPr>
          </a:lstStyle>
          <a:p>
            <a:pPr lvl="0"/>
            <a:r>
              <a:rPr lang="en-US" smtClean="0"/>
              <a:t>Click to edit Master text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250725" y="2544235"/>
            <a:ext cx="5223698" cy="297517"/>
          </a:xfrm>
        </p:spPr>
        <p:txBody>
          <a:bodyPr wrap="square">
            <a:spAutoFit/>
          </a:bodyPr>
          <a:lstStyle>
            <a:lvl1pPr algn="just">
              <a:lnSpc>
                <a:spcPts val="1617"/>
              </a:lnSpc>
              <a:defRPr sz="1300" cap="none" spc="-15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609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4004" y="612000"/>
            <a:ext cx="11594944" cy="1152000"/>
          </a:xfrm>
          <a:effectLst/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F028-6215-4DD5-BDD9-CB9F7AC2E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38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8016" y="1884368"/>
            <a:ext cx="11592948" cy="3146425"/>
          </a:xfrm>
        </p:spPr>
        <p:txBody>
          <a:bodyPr anchor="b">
            <a:normAutofit/>
          </a:bodyPr>
          <a:lstStyle>
            <a:lvl1pPr>
              <a:defRPr sz="6034" spc="-251" baseline="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8016" y="5059368"/>
            <a:ext cx="11592948" cy="1654175"/>
          </a:xfrm>
        </p:spPr>
        <p:txBody>
          <a:bodyPr>
            <a:normAutofit/>
          </a:bodyPr>
          <a:lstStyle>
            <a:lvl1pPr marL="0" indent="0">
              <a:buNone/>
              <a:defRPr sz="3520" baseline="0">
                <a:solidFill>
                  <a:schemeClr val="tx1">
                    <a:tint val="75000"/>
                  </a:schemeClr>
                </a:solidFill>
              </a:defRPr>
            </a:lvl1pPr>
            <a:lvl2pPr marL="574759" indent="0">
              <a:buNone/>
              <a:defRPr sz="2514">
                <a:solidFill>
                  <a:schemeClr val="tx1">
                    <a:tint val="75000"/>
                  </a:schemeClr>
                </a:solidFill>
              </a:defRPr>
            </a:lvl2pPr>
            <a:lvl3pPr marL="1149519" indent="0">
              <a:buNone/>
              <a:defRPr sz="2263">
                <a:solidFill>
                  <a:schemeClr val="tx1">
                    <a:tint val="75000"/>
                  </a:schemeClr>
                </a:solidFill>
              </a:defRPr>
            </a:lvl3pPr>
            <a:lvl4pPr marL="1724277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4pPr>
            <a:lvl5pPr marL="2299037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5pPr>
            <a:lvl6pPr marL="2873797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6pPr>
            <a:lvl7pPr marL="3448556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7pPr>
            <a:lvl8pPr marL="4023316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8pPr>
            <a:lvl9pPr marL="4598075" indent="0">
              <a:buNone/>
              <a:defRPr sz="20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348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4004" y="612000"/>
            <a:ext cx="11594944" cy="1152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24007" y="1836000"/>
            <a:ext cx="5701678" cy="50400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17268" y="1836000"/>
            <a:ext cx="5701679" cy="50400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F028-6215-4DD5-BDD9-CB9F7AC2E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96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999" y="612000"/>
            <a:ext cx="11594944" cy="1152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26002" y="1835999"/>
            <a:ext cx="5687709" cy="9000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520" b="1" cap="all" spc="-189" baseline="0"/>
            </a:lvl1pPr>
            <a:lvl2pPr marL="574759" indent="0">
              <a:buNone/>
              <a:defRPr sz="2514" b="1"/>
            </a:lvl2pPr>
            <a:lvl3pPr marL="1149519" indent="0">
              <a:buNone/>
              <a:defRPr sz="2263" b="1"/>
            </a:lvl3pPr>
            <a:lvl4pPr marL="1724277" indent="0">
              <a:buNone/>
              <a:defRPr sz="2011" b="1"/>
            </a:lvl4pPr>
            <a:lvl5pPr marL="2299037" indent="0">
              <a:buNone/>
              <a:defRPr sz="2011" b="1"/>
            </a:lvl5pPr>
            <a:lvl6pPr marL="2873797" indent="0">
              <a:buNone/>
              <a:defRPr sz="2011" b="1"/>
            </a:lvl6pPr>
            <a:lvl7pPr marL="3448556" indent="0">
              <a:buNone/>
              <a:defRPr sz="2011" b="1"/>
            </a:lvl7pPr>
            <a:lvl8pPr marL="4023316" indent="0">
              <a:buNone/>
              <a:defRPr sz="2011" b="1"/>
            </a:lvl8pPr>
            <a:lvl9pPr marL="4598075" indent="0">
              <a:buNone/>
              <a:defRPr sz="2011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26002" y="2772000"/>
            <a:ext cx="5687709" cy="41040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805295" y="1836000"/>
            <a:ext cx="5715649" cy="9000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520" b="1" cap="all" spc="-189" baseline="0"/>
            </a:lvl1pPr>
            <a:lvl2pPr marL="574759" indent="0">
              <a:buNone/>
              <a:defRPr sz="2514" b="1"/>
            </a:lvl2pPr>
            <a:lvl3pPr marL="1149519" indent="0">
              <a:buNone/>
              <a:defRPr sz="2263" b="1"/>
            </a:lvl3pPr>
            <a:lvl4pPr marL="1724277" indent="0">
              <a:buNone/>
              <a:defRPr sz="2011" b="1"/>
            </a:lvl4pPr>
            <a:lvl5pPr marL="2299037" indent="0">
              <a:buNone/>
              <a:defRPr sz="2011" b="1"/>
            </a:lvl5pPr>
            <a:lvl6pPr marL="2873797" indent="0">
              <a:buNone/>
              <a:defRPr sz="2011" b="1"/>
            </a:lvl6pPr>
            <a:lvl7pPr marL="3448556" indent="0">
              <a:buNone/>
              <a:defRPr sz="2011" b="1"/>
            </a:lvl7pPr>
            <a:lvl8pPr marL="4023316" indent="0">
              <a:buNone/>
              <a:defRPr sz="2011" b="1"/>
            </a:lvl8pPr>
            <a:lvl9pPr marL="4598075" indent="0">
              <a:buNone/>
              <a:defRPr sz="2011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805295" y="2772000"/>
            <a:ext cx="5715649" cy="41040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F028-6215-4DD5-BDD9-CB9F7AC2E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66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F028-6215-4DD5-BDD9-CB9F7AC2E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9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F028-6215-4DD5-BDD9-CB9F7AC2E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21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221" y="1952831"/>
            <a:ext cx="11426508" cy="1794721"/>
          </a:xfrm>
        </p:spPr>
        <p:txBody>
          <a:bodyPr>
            <a:spAutoFit/>
          </a:bodyPr>
          <a:lstStyle>
            <a:lvl1pPr algn="ctr">
              <a:lnSpc>
                <a:spcPts val="6468"/>
              </a:lnSpc>
              <a:defRPr sz="7900" spc="-221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443" y="4815922"/>
            <a:ext cx="9410065" cy="284693"/>
          </a:xfrm>
        </p:spPr>
        <p:txBody>
          <a:bodyPr>
            <a:spAutoFit/>
          </a:bodyPr>
          <a:lstStyle>
            <a:lvl1pPr marL="0" indent="0" algn="ctr">
              <a:lnSpc>
                <a:spcPts val="1470"/>
              </a:lnSpc>
              <a:buNone/>
              <a:defRPr sz="1600" b="0" spc="-29" baseline="0">
                <a:solidFill>
                  <a:srgbClr val="4B4B4B"/>
                </a:solidFill>
                <a:latin typeface="Calibri" pitchFamily="34" charset="0"/>
                <a:cs typeface="Calibri" pitchFamily="34" charset="0"/>
              </a:defRPr>
            </a:lvl1pPr>
            <a:lvl2pPr marL="67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6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0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32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04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77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646055" y="1534745"/>
            <a:ext cx="8150845" cy="374461"/>
          </a:xfrm>
        </p:spPr>
        <p:txBody>
          <a:bodyPr>
            <a:spAutoFit/>
          </a:bodyPr>
          <a:lstStyle>
            <a:lvl1pPr algn="ctr">
              <a:lnSpc>
                <a:spcPts val="2205"/>
              </a:lnSpc>
              <a:defRPr sz="2400" spc="-74" baseline="0"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886" y="7006903"/>
            <a:ext cx="116495" cy="1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30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725" y="1886824"/>
            <a:ext cx="11643500" cy="701731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52650" y="2751956"/>
            <a:ext cx="11591222" cy="297517"/>
          </a:xfrm>
        </p:spPr>
        <p:txBody>
          <a:bodyPr wrap="square">
            <a:spAutoFit/>
          </a:bodyPr>
          <a:lstStyle>
            <a:lvl1pPr>
              <a:lnSpc>
                <a:spcPts val="1617"/>
              </a:lnSpc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57943" y="3175334"/>
            <a:ext cx="11516480" cy="3133948"/>
          </a:xfrm>
        </p:spPr>
        <p:txBody>
          <a:bodyPr wrap="square" numCol="2" spcCol="793854">
            <a:noAutofit/>
          </a:bodyPr>
          <a:lstStyle>
            <a:lvl1pPr algn="just">
              <a:lnSpc>
                <a:spcPts val="2205"/>
              </a:lnSpc>
              <a:spcBef>
                <a:spcPts val="0"/>
              </a:spcBef>
              <a:defRPr sz="1600" cap="none" spc="-44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021621" y="6928907"/>
            <a:ext cx="514019" cy="261610"/>
          </a:xfrm>
        </p:spPr>
        <p:txBody>
          <a:bodyPr wrap="square" anchor="ctr">
            <a:spAutoFit/>
          </a:bodyPr>
          <a:lstStyle>
            <a:lvl1pPr algn="ctr">
              <a:defRPr sz="1100" b="0" spc="-15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9</a:t>
            </a:r>
            <a:endParaRPr lang="en-US"/>
          </a:p>
        </p:txBody>
      </p:sp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886" y="7006903"/>
            <a:ext cx="116495" cy="125451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881" y="7006903"/>
            <a:ext cx="116495" cy="1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2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 userDrawn="1"/>
        </p:nvGrpSpPr>
        <p:grpSpPr>
          <a:xfrm>
            <a:off x="6001395" y="108223"/>
            <a:ext cx="7439797" cy="7463503"/>
            <a:chOff x="5305035" y="1082428"/>
            <a:chExt cx="8147083" cy="6482604"/>
          </a:xfrm>
        </p:grpSpPr>
        <p:sp>
          <p:nvSpPr>
            <p:cNvPr id="17" name="Ovál 9"/>
            <p:cNvSpPr/>
            <p:nvPr userDrawn="1"/>
          </p:nvSpPr>
          <p:spPr>
            <a:xfrm>
              <a:off x="5305035" y="1082428"/>
              <a:ext cx="8147081" cy="6480723"/>
            </a:xfrm>
            <a:custGeom>
              <a:avLst/>
              <a:gdLst>
                <a:gd name="connsiteX0" fmla="*/ 0 w 12961440"/>
                <a:gd name="connsiteY0" fmla="*/ 6480720 h 12961440"/>
                <a:gd name="connsiteX1" fmla="*/ 6480720 w 12961440"/>
                <a:gd name="connsiteY1" fmla="*/ 0 h 12961440"/>
                <a:gd name="connsiteX2" fmla="*/ 12961440 w 12961440"/>
                <a:gd name="connsiteY2" fmla="*/ 6480720 h 12961440"/>
                <a:gd name="connsiteX3" fmla="*/ 6480720 w 12961440"/>
                <a:gd name="connsiteY3" fmla="*/ 12961440 h 12961440"/>
                <a:gd name="connsiteX4" fmla="*/ 0 w 12961440"/>
                <a:gd name="connsiteY4" fmla="*/ 6480720 h 12961440"/>
                <a:gd name="connsiteX0" fmla="*/ 0 w 12961440"/>
                <a:gd name="connsiteY0" fmla="*/ 6480720 h 12961440"/>
                <a:gd name="connsiteX1" fmla="*/ 6480720 w 12961440"/>
                <a:gd name="connsiteY1" fmla="*/ 0 h 12961440"/>
                <a:gd name="connsiteX2" fmla="*/ 12961440 w 12961440"/>
                <a:gd name="connsiteY2" fmla="*/ 6480720 h 12961440"/>
                <a:gd name="connsiteX3" fmla="*/ 6480720 w 12961440"/>
                <a:gd name="connsiteY3" fmla="*/ 12961440 h 12961440"/>
                <a:gd name="connsiteX4" fmla="*/ 91440 w 12961440"/>
                <a:gd name="connsiteY4" fmla="*/ 6572160 h 12961440"/>
                <a:gd name="connsiteX0" fmla="*/ 0 w 12961440"/>
                <a:gd name="connsiteY0" fmla="*/ 6480720 h 12961440"/>
                <a:gd name="connsiteX1" fmla="*/ 6480720 w 12961440"/>
                <a:gd name="connsiteY1" fmla="*/ 0 h 12961440"/>
                <a:gd name="connsiteX2" fmla="*/ 12961440 w 12961440"/>
                <a:gd name="connsiteY2" fmla="*/ 6480720 h 12961440"/>
                <a:gd name="connsiteX3" fmla="*/ 6480720 w 12961440"/>
                <a:gd name="connsiteY3" fmla="*/ 12961440 h 12961440"/>
                <a:gd name="connsiteX0" fmla="*/ 0 w 12961440"/>
                <a:gd name="connsiteY0" fmla="*/ 6480720 h 6480720"/>
                <a:gd name="connsiteX1" fmla="*/ 6480720 w 12961440"/>
                <a:gd name="connsiteY1" fmla="*/ 0 h 6480720"/>
                <a:gd name="connsiteX2" fmla="*/ 12961440 w 12961440"/>
                <a:gd name="connsiteY2" fmla="*/ 6480720 h 6480720"/>
                <a:gd name="connsiteX0" fmla="*/ 0 w 6480720"/>
                <a:gd name="connsiteY0" fmla="*/ 6480720 h 6480720"/>
                <a:gd name="connsiteX1" fmla="*/ 6480720 w 6480720"/>
                <a:gd name="connsiteY1" fmla="*/ 0 h 648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80720" h="6480720">
                  <a:moveTo>
                    <a:pt x="0" y="6480720"/>
                  </a:moveTo>
                  <a:cubicBezTo>
                    <a:pt x="0" y="2901517"/>
                    <a:pt x="2901517" y="0"/>
                    <a:pt x="6480720" y="0"/>
                  </a:cubicBezTo>
                </a:path>
              </a:pathLst>
            </a:cu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18" name="Ovál 10"/>
            <p:cNvSpPr/>
            <p:nvPr userDrawn="1"/>
          </p:nvSpPr>
          <p:spPr>
            <a:xfrm>
              <a:off x="9379028" y="4323149"/>
              <a:ext cx="4073088" cy="3240001"/>
            </a:xfrm>
            <a:custGeom>
              <a:avLst/>
              <a:gdLst>
                <a:gd name="connsiteX0" fmla="*/ 0 w 6480000"/>
                <a:gd name="connsiteY0" fmla="*/ 3240000 h 6480000"/>
                <a:gd name="connsiteX1" fmla="*/ 3240000 w 6480000"/>
                <a:gd name="connsiteY1" fmla="*/ 0 h 6480000"/>
                <a:gd name="connsiteX2" fmla="*/ 6480000 w 6480000"/>
                <a:gd name="connsiteY2" fmla="*/ 3240000 h 6480000"/>
                <a:gd name="connsiteX3" fmla="*/ 3240000 w 6480000"/>
                <a:gd name="connsiteY3" fmla="*/ 6480000 h 6480000"/>
                <a:gd name="connsiteX4" fmla="*/ 0 w 6480000"/>
                <a:gd name="connsiteY4" fmla="*/ 3240000 h 6480000"/>
                <a:gd name="connsiteX0" fmla="*/ 0 w 6480000"/>
                <a:gd name="connsiteY0" fmla="*/ 3240000 h 6480000"/>
                <a:gd name="connsiteX1" fmla="*/ 3240000 w 6480000"/>
                <a:gd name="connsiteY1" fmla="*/ 0 h 6480000"/>
                <a:gd name="connsiteX2" fmla="*/ 6480000 w 6480000"/>
                <a:gd name="connsiteY2" fmla="*/ 3240000 h 6480000"/>
                <a:gd name="connsiteX3" fmla="*/ 3240000 w 6480000"/>
                <a:gd name="connsiteY3" fmla="*/ 6480000 h 6480000"/>
                <a:gd name="connsiteX4" fmla="*/ 91440 w 6480000"/>
                <a:gd name="connsiteY4" fmla="*/ 3331440 h 6480000"/>
                <a:gd name="connsiteX0" fmla="*/ 0 w 6480000"/>
                <a:gd name="connsiteY0" fmla="*/ 3240000 h 6480000"/>
                <a:gd name="connsiteX1" fmla="*/ 3240000 w 6480000"/>
                <a:gd name="connsiteY1" fmla="*/ 0 h 6480000"/>
                <a:gd name="connsiteX2" fmla="*/ 6480000 w 6480000"/>
                <a:gd name="connsiteY2" fmla="*/ 3240000 h 6480000"/>
                <a:gd name="connsiteX3" fmla="*/ 3240000 w 6480000"/>
                <a:gd name="connsiteY3" fmla="*/ 6480000 h 6480000"/>
                <a:gd name="connsiteX0" fmla="*/ 0 w 6480000"/>
                <a:gd name="connsiteY0" fmla="*/ 3240000 h 3240000"/>
                <a:gd name="connsiteX1" fmla="*/ 3240000 w 6480000"/>
                <a:gd name="connsiteY1" fmla="*/ 0 h 3240000"/>
                <a:gd name="connsiteX2" fmla="*/ 6480000 w 6480000"/>
                <a:gd name="connsiteY2" fmla="*/ 3240000 h 3240000"/>
                <a:gd name="connsiteX0" fmla="*/ 0 w 3240000"/>
                <a:gd name="connsiteY0" fmla="*/ 3240000 h 3240000"/>
                <a:gd name="connsiteX1" fmla="*/ 3240000 w 3240000"/>
                <a:gd name="connsiteY1" fmla="*/ 0 h 32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0000" h="3240000">
                  <a:moveTo>
                    <a:pt x="0" y="3240000"/>
                  </a:moveTo>
                  <a:cubicBezTo>
                    <a:pt x="0" y="1450597"/>
                    <a:pt x="1450597" y="0"/>
                    <a:pt x="3240000" y="0"/>
                  </a:cubicBezTo>
                </a:path>
              </a:pathLst>
            </a:cu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19" name="Ovál 11"/>
            <p:cNvSpPr/>
            <p:nvPr userDrawn="1"/>
          </p:nvSpPr>
          <p:spPr>
            <a:xfrm>
              <a:off x="7908191" y="3153149"/>
              <a:ext cx="5543925" cy="4410001"/>
            </a:xfrm>
            <a:custGeom>
              <a:avLst/>
              <a:gdLst>
                <a:gd name="connsiteX0" fmla="*/ 0 w 8820000"/>
                <a:gd name="connsiteY0" fmla="*/ 4410000 h 8820000"/>
                <a:gd name="connsiteX1" fmla="*/ 4410000 w 8820000"/>
                <a:gd name="connsiteY1" fmla="*/ 0 h 8820000"/>
                <a:gd name="connsiteX2" fmla="*/ 8820000 w 8820000"/>
                <a:gd name="connsiteY2" fmla="*/ 4410000 h 8820000"/>
                <a:gd name="connsiteX3" fmla="*/ 4410000 w 8820000"/>
                <a:gd name="connsiteY3" fmla="*/ 8820000 h 8820000"/>
                <a:gd name="connsiteX4" fmla="*/ 0 w 8820000"/>
                <a:gd name="connsiteY4" fmla="*/ 4410000 h 8820000"/>
                <a:gd name="connsiteX0" fmla="*/ 0 w 8820000"/>
                <a:gd name="connsiteY0" fmla="*/ 4410000 h 8820000"/>
                <a:gd name="connsiteX1" fmla="*/ 4410000 w 8820000"/>
                <a:gd name="connsiteY1" fmla="*/ 0 h 8820000"/>
                <a:gd name="connsiteX2" fmla="*/ 8820000 w 8820000"/>
                <a:gd name="connsiteY2" fmla="*/ 4410000 h 8820000"/>
                <a:gd name="connsiteX3" fmla="*/ 4410000 w 8820000"/>
                <a:gd name="connsiteY3" fmla="*/ 8820000 h 8820000"/>
                <a:gd name="connsiteX4" fmla="*/ 91440 w 8820000"/>
                <a:gd name="connsiteY4" fmla="*/ 4501440 h 8820000"/>
                <a:gd name="connsiteX0" fmla="*/ 0 w 8820000"/>
                <a:gd name="connsiteY0" fmla="*/ 4410000 h 8820000"/>
                <a:gd name="connsiteX1" fmla="*/ 4410000 w 8820000"/>
                <a:gd name="connsiteY1" fmla="*/ 0 h 8820000"/>
                <a:gd name="connsiteX2" fmla="*/ 8820000 w 8820000"/>
                <a:gd name="connsiteY2" fmla="*/ 4410000 h 8820000"/>
                <a:gd name="connsiteX3" fmla="*/ 4410000 w 8820000"/>
                <a:gd name="connsiteY3" fmla="*/ 8820000 h 8820000"/>
                <a:gd name="connsiteX0" fmla="*/ 0 w 8820000"/>
                <a:gd name="connsiteY0" fmla="*/ 4410000 h 4410000"/>
                <a:gd name="connsiteX1" fmla="*/ 4410000 w 8820000"/>
                <a:gd name="connsiteY1" fmla="*/ 0 h 4410000"/>
                <a:gd name="connsiteX2" fmla="*/ 8820000 w 8820000"/>
                <a:gd name="connsiteY2" fmla="*/ 4410000 h 4410000"/>
                <a:gd name="connsiteX0" fmla="*/ 0 w 4410000"/>
                <a:gd name="connsiteY0" fmla="*/ 4410000 h 4410000"/>
                <a:gd name="connsiteX1" fmla="*/ 4410000 w 4410000"/>
                <a:gd name="connsiteY1" fmla="*/ 0 h 44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10000" h="4410000">
                  <a:moveTo>
                    <a:pt x="0" y="4410000"/>
                  </a:moveTo>
                  <a:cubicBezTo>
                    <a:pt x="0" y="1974424"/>
                    <a:pt x="1974424" y="0"/>
                    <a:pt x="4410000" y="0"/>
                  </a:cubicBezTo>
                </a:path>
              </a:pathLst>
            </a:custGeom>
            <a:noFill/>
            <a:ln w="10160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20" name="Ovál 12"/>
            <p:cNvSpPr/>
            <p:nvPr userDrawn="1"/>
          </p:nvSpPr>
          <p:spPr>
            <a:xfrm>
              <a:off x="10963009" y="5583148"/>
              <a:ext cx="2489109" cy="1980001"/>
            </a:xfrm>
            <a:custGeom>
              <a:avLst/>
              <a:gdLst>
                <a:gd name="connsiteX0" fmla="*/ 0 w 3960000"/>
                <a:gd name="connsiteY0" fmla="*/ 1980000 h 3960000"/>
                <a:gd name="connsiteX1" fmla="*/ 1980000 w 3960000"/>
                <a:gd name="connsiteY1" fmla="*/ 0 h 3960000"/>
                <a:gd name="connsiteX2" fmla="*/ 3960000 w 3960000"/>
                <a:gd name="connsiteY2" fmla="*/ 1980000 h 3960000"/>
                <a:gd name="connsiteX3" fmla="*/ 1980000 w 3960000"/>
                <a:gd name="connsiteY3" fmla="*/ 3960000 h 3960000"/>
                <a:gd name="connsiteX4" fmla="*/ 0 w 3960000"/>
                <a:gd name="connsiteY4" fmla="*/ 1980000 h 3960000"/>
                <a:gd name="connsiteX0" fmla="*/ 0 w 3960000"/>
                <a:gd name="connsiteY0" fmla="*/ 1980000 h 3960000"/>
                <a:gd name="connsiteX1" fmla="*/ 1980000 w 3960000"/>
                <a:gd name="connsiteY1" fmla="*/ 0 h 3960000"/>
                <a:gd name="connsiteX2" fmla="*/ 3960000 w 3960000"/>
                <a:gd name="connsiteY2" fmla="*/ 1980000 h 3960000"/>
                <a:gd name="connsiteX3" fmla="*/ 1980000 w 3960000"/>
                <a:gd name="connsiteY3" fmla="*/ 3960000 h 3960000"/>
                <a:gd name="connsiteX4" fmla="*/ 91440 w 3960000"/>
                <a:gd name="connsiteY4" fmla="*/ 2071440 h 3960000"/>
                <a:gd name="connsiteX0" fmla="*/ 0 w 3960000"/>
                <a:gd name="connsiteY0" fmla="*/ 1980000 h 3960000"/>
                <a:gd name="connsiteX1" fmla="*/ 1980000 w 3960000"/>
                <a:gd name="connsiteY1" fmla="*/ 0 h 3960000"/>
                <a:gd name="connsiteX2" fmla="*/ 3960000 w 3960000"/>
                <a:gd name="connsiteY2" fmla="*/ 1980000 h 3960000"/>
                <a:gd name="connsiteX3" fmla="*/ 1980000 w 3960000"/>
                <a:gd name="connsiteY3" fmla="*/ 3960000 h 3960000"/>
                <a:gd name="connsiteX0" fmla="*/ 0 w 3960000"/>
                <a:gd name="connsiteY0" fmla="*/ 1980000 h 1980000"/>
                <a:gd name="connsiteX1" fmla="*/ 1980000 w 3960000"/>
                <a:gd name="connsiteY1" fmla="*/ 0 h 1980000"/>
                <a:gd name="connsiteX2" fmla="*/ 3960000 w 3960000"/>
                <a:gd name="connsiteY2" fmla="*/ 1980000 h 1980000"/>
                <a:gd name="connsiteX0" fmla="*/ 0 w 1980000"/>
                <a:gd name="connsiteY0" fmla="*/ 1980000 h 1980000"/>
                <a:gd name="connsiteX1" fmla="*/ 1980000 w 1980000"/>
                <a:gd name="connsiteY1" fmla="*/ 0 h 19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0000" h="1980000">
                  <a:moveTo>
                    <a:pt x="0" y="1980000"/>
                  </a:moveTo>
                  <a:cubicBezTo>
                    <a:pt x="0" y="886476"/>
                    <a:pt x="886476" y="0"/>
                    <a:pt x="1980000" y="0"/>
                  </a:cubicBezTo>
                </a:path>
              </a:pathLst>
            </a:custGeom>
            <a:noFill/>
            <a:ln w="10160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21" name="Ovál 11"/>
            <p:cNvSpPr/>
            <p:nvPr userDrawn="1"/>
          </p:nvSpPr>
          <p:spPr>
            <a:xfrm>
              <a:off x="12463960" y="6791032"/>
              <a:ext cx="973015" cy="774000"/>
            </a:xfrm>
            <a:custGeom>
              <a:avLst/>
              <a:gdLst>
                <a:gd name="connsiteX0" fmla="*/ 0 w 1548000"/>
                <a:gd name="connsiteY0" fmla="*/ 774000 h 1548000"/>
                <a:gd name="connsiteX1" fmla="*/ 774000 w 1548000"/>
                <a:gd name="connsiteY1" fmla="*/ 0 h 1548000"/>
                <a:gd name="connsiteX2" fmla="*/ 1548000 w 1548000"/>
                <a:gd name="connsiteY2" fmla="*/ 774000 h 1548000"/>
                <a:gd name="connsiteX3" fmla="*/ 774000 w 1548000"/>
                <a:gd name="connsiteY3" fmla="*/ 1548000 h 1548000"/>
                <a:gd name="connsiteX4" fmla="*/ 0 w 1548000"/>
                <a:gd name="connsiteY4" fmla="*/ 774000 h 1548000"/>
                <a:gd name="connsiteX0" fmla="*/ 0 w 1548000"/>
                <a:gd name="connsiteY0" fmla="*/ 774000 h 1548000"/>
                <a:gd name="connsiteX1" fmla="*/ 774000 w 1548000"/>
                <a:gd name="connsiteY1" fmla="*/ 0 h 1548000"/>
                <a:gd name="connsiteX2" fmla="*/ 1548000 w 1548000"/>
                <a:gd name="connsiteY2" fmla="*/ 774000 h 1548000"/>
                <a:gd name="connsiteX3" fmla="*/ 774000 w 1548000"/>
                <a:gd name="connsiteY3" fmla="*/ 1548000 h 1548000"/>
                <a:gd name="connsiteX4" fmla="*/ 91440 w 1548000"/>
                <a:gd name="connsiteY4" fmla="*/ 865440 h 1548000"/>
                <a:gd name="connsiteX0" fmla="*/ 0 w 1548000"/>
                <a:gd name="connsiteY0" fmla="*/ 774000 h 1548000"/>
                <a:gd name="connsiteX1" fmla="*/ 774000 w 1548000"/>
                <a:gd name="connsiteY1" fmla="*/ 0 h 1548000"/>
                <a:gd name="connsiteX2" fmla="*/ 1548000 w 1548000"/>
                <a:gd name="connsiteY2" fmla="*/ 774000 h 1548000"/>
                <a:gd name="connsiteX3" fmla="*/ 774000 w 1548000"/>
                <a:gd name="connsiteY3" fmla="*/ 1548000 h 1548000"/>
                <a:gd name="connsiteX0" fmla="*/ 0 w 1548000"/>
                <a:gd name="connsiteY0" fmla="*/ 774000 h 774000"/>
                <a:gd name="connsiteX1" fmla="*/ 774000 w 1548000"/>
                <a:gd name="connsiteY1" fmla="*/ 0 h 774000"/>
                <a:gd name="connsiteX2" fmla="*/ 1548000 w 1548000"/>
                <a:gd name="connsiteY2" fmla="*/ 774000 h 774000"/>
                <a:gd name="connsiteX0" fmla="*/ 0 w 774000"/>
                <a:gd name="connsiteY0" fmla="*/ 774000 h 774000"/>
                <a:gd name="connsiteX1" fmla="*/ 774000 w 774000"/>
                <a:gd name="connsiteY1" fmla="*/ 0 h 77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4000" h="774000">
                  <a:moveTo>
                    <a:pt x="0" y="774000"/>
                  </a:moveTo>
                  <a:cubicBezTo>
                    <a:pt x="0" y="346532"/>
                    <a:pt x="346532" y="0"/>
                    <a:pt x="774000" y="0"/>
                  </a:cubicBezTo>
                </a:path>
              </a:pathLst>
            </a:custGeom>
            <a:noFill/>
            <a:ln w="6985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24004" y="612000"/>
            <a:ext cx="11594944" cy="115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24004" y="1836000"/>
            <a:ext cx="11594944" cy="50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0558447" y="7272000"/>
            <a:ext cx="120198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spc="-100" baseline="0">
                <a:solidFill>
                  <a:srgbClr val="E3007A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924005" y="7165031"/>
            <a:ext cx="9254051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-100" baseline="0">
                <a:solidFill>
                  <a:srgbClr val="E3007A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2101558" y="7165031"/>
            <a:ext cx="45256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pc="-100" baseline="0">
                <a:solidFill>
                  <a:srgbClr val="E3007A"/>
                </a:solidFill>
              </a:defRPr>
            </a:lvl1pPr>
          </a:lstStyle>
          <a:p>
            <a:fld id="{C21AF028-6215-4DD5-BDD9-CB9F7AC2E073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928767" y="0"/>
            <a:ext cx="1946031" cy="503795"/>
            <a:chOff x="2218059" y="-2452"/>
            <a:chExt cx="1946031" cy="503795"/>
          </a:xfrm>
        </p:grpSpPr>
        <p:sp>
          <p:nvSpPr>
            <p:cNvPr id="13" name="Zaoblený obdélník 12"/>
            <p:cNvSpPr/>
            <p:nvPr userDrawn="1"/>
          </p:nvSpPr>
          <p:spPr>
            <a:xfrm>
              <a:off x="2218059" y="26694"/>
              <a:ext cx="1946031" cy="396255"/>
            </a:xfrm>
            <a:prstGeom prst="roundRect">
              <a:avLst>
                <a:gd name="adj" fmla="val 26282"/>
              </a:avLst>
            </a:prstGeom>
            <a:solidFill>
              <a:srgbClr val="E30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14" name="Obdélník 13"/>
            <p:cNvSpPr/>
            <p:nvPr userDrawn="1"/>
          </p:nvSpPr>
          <p:spPr>
            <a:xfrm>
              <a:off x="2218059" y="-2452"/>
              <a:ext cx="1946031" cy="126000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640"/>
            </a:p>
          </p:txBody>
        </p:sp>
        <p:sp>
          <p:nvSpPr>
            <p:cNvPr id="15" name="TextovéPole 14"/>
            <p:cNvSpPr txBox="1"/>
            <p:nvPr userDrawn="1"/>
          </p:nvSpPr>
          <p:spPr>
            <a:xfrm>
              <a:off x="2240580" y="98143"/>
              <a:ext cx="1900986" cy="403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cs-CZ" sz="1600" b="1" dirty="0" smtClean="0">
                  <a:solidFill>
                    <a:schemeClr val="bg1"/>
                  </a:solidFill>
                </a:rPr>
                <a:t>fm.vse.cz</a:t>
              </a:r>
              <a:endParaRPr lang="cs-CZ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99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149519" rtl="0" eaLnBrk="1" latinLnBrk="0" hangingPunct="1">
        <a:lnSpc>
          <a:spcPct val="90000"/>
        </a:lnSpc>
        <a:spcBef>
          <a:spcPct val="0"/>
        </a:spcBef>
        <a:buNone/>
        <a:defRPr sz="4400" b="1" kern="1200" cap="all" spc="-126" baseline="0">
          <a:solidFill>
            <a:srgbClr val="E3007A"/>
          </a:solidFill>
          <a:latin typeface="+mn-lt"/>
          <a:ea typeface="+mj-ea"/>
          <a:cs typeface="+mj-cs"/>
        </a:defRPr>
      </a:lvl1pPr>
    </p:titleStyle>
    <p:bodyStyle>
      <a:lvl1pPr marL="331285" indent="-331285" algn="l" defTabSz="1149519" rtl="0" eaLnBrk="1" latinLnBrk="0" hangingPunct="1">
        <a:lnSpc>
          <a:spcPct val="100000"/>
        </a:lnSpc>
        <a:spcBef>
          <a:spcPts val="1257"/>
        </a:spcBef>
        <a:buClr>
          <a:srgbClr val="009FD6"/>
        </a:buClr>
        <a:buFont typeface="Arial" panose="020B0604020202020204" pitchFamily="34" charset="0"/>
        <a:buChar char="•"/>
        <a:defRPr sz="3000" b="1" kern="1200" spc="-126" baseline="0">
          <a:solidFill>
            <a:schemeClr val="tx1"/>
          </a:solidFill>
          <a:latin typeface="+mn-lt"/>
          <a:ea typeface="+mn-ea"/>
          <a:cs typeface="+mn-cs"/>
        </a:defRPr>
      </a:lvl1pPr>
      <a:lvl2pPr marL="676541" indent="-345255" algn="l" defTabSz="1149519" rtl="0" eaLnBrk="1" latinLnBrk="0" hangingPunct="1">
        <a:lnSpc>
          <a:spcPct val="100000"/>
        </a:lnSpc>
        <a:spcBef>
          <a:spcPts val="629"/>
        </a:spcBef>
        <a:buClr>
          <a:srgbClr val="009FD6"/>
        </a:buClr>
        <a:buFont typeface="Arial" panose="020B0604020202020204" pitchFamily="34" charset="0"/>
        <a:buChar char="•"/>
        <a:defRPr sz="2700" kern="1200" spc="-101" baseline="0">
          <a:solidFill>
            <a:schemeClr val="tx1"/>
          </a:solidFill>
          <a:latin typeface="+mn-lt"/>
          <a:ea typeface="+mn-ea"/>
          <a:cs typeface="+mn-cs"/>
        </a:defRPr>
      </a:lvl2pPr>
      <a:lvl3pPr marL="1009821" indent="-333281" algn="l" defTabSz="1149519" rtl="0" eaLnBrk="1" latinLnBrk="0" hangingPunct="1">
        <a:lnSpc>
          <a:spcPct val="100000"/>
        </a:lnSpc>
        <a:spcBef>
          <a:spcPts val="629"/>
        </a:spcBef>
        <a:buClr>
          <a:srgbClr val="009FD6"/>
        </a:buClr>
        <a:buFont typeface="Arial" panose="020B0604020202020204" pitchFamily="34" charset="0"/>
        <a:buChar char="•"/>
        <a:defRPr sz="2400" kern="1200" spc="-75" baseline="0">
          <a:solidFill>
            <a:schemeClr val="tx1"/>
          </a:solidFill>
          <a:latin typeface="+mn-lt"/>
          <a:ea typeface="+mn-ea"/>
          <a:cs typeface="+mn-cs"/>
        </a:defRPr>
      </a:lvl3pPr>
      <a:lvl4pPr marL="1353080" indent="-343259" algn="l" defTabSz="1149519" rtl="0" eaLnBrk="1" latinLnBrk="0" hangingPunct="1">
        <a:lnSpc>
          <a:spcPct val="100000"/>
        </a:lnSpc>
        <a:spcBef>
          <a:spcPts val="629"/>
        </a:spcBef>
        <a:buClr>
          <a:srgbClr val="009FD6"/>
        </a:buClr>
        <a:buFont typeface="Arial" panose="020B0604020202020204" pitchFamily="34" charset="0"/>
        <a:buChar char="•"/>
        <a:defRPr sz="21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1686361" indent="-333281" algn="l" defTabSz="1149519" rtl="0" eaLnBrk="1" latinLnBrk="0" hangingPunct="1">
        <a:lnSpc>
          <a:spcPct val="100000"/>
        </a:lnSpc>
        <a:spcBef>
          <a:spcPts val="629"/>
        </a:spcBef>
        <a:buClr>
          <a:srgbClr val="009FD6"/>
        </a:buClr>
        <a:buFont typeface="Arial" panose="020B0604020202020204" pitchFamily="34" charset="0"/>
        <a:buChar char="•"/>
        <a:defRPr sz="18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3161177" indent="-287379" algn="l" defTabSz="1149519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735937" indent="-287379" algn="l" defTabSz="1149519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310695" indent="-287379" algn="l" defTabSz="1149519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885455" indent="-287379" algn="l" defTabSz="1149519" rtl="0" eaLnBrk="1" latinLnBrk="0" hangingPunct="1">
        <a:lnSpc>
          <a:spcPct val="90000"/>
        </a:lnSpc>
        <a:spcBef>
          <a:spcPts val="629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14951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59" algn="l" defTabSz="114951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519" algn="l" defTabSz="114951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277" algn="l" defTabSz="114951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9037" algn="l" defTabSz="114951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797" algn="l" defTabSz="114951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556" algn="l" defTabSz="114951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3316" algn="l" defTabSz="114951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8075" algn="l" defTabSz="1149519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fmvse/" TargetMode="External"/><Relationship Id="rId3" Type="http://schemas.openxmlformats.org/officeDocument/2006/relationships/image" Target="../media/image73.png"/><Relationship Id="rId7" Type="http://schemas.openxmlformats.org/officeDocument/2006/relationships/image" Target="../media/image75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4.png"/><Relationship Id="rId11" Type="http://schemas.openxmlformats.org/officeDocument/2006/relationships/image" Target="../media/image77.png"/><Relationship Id="rId5" Type="http://schemas.openxmlformats.org/officeDocument/2006/relationships/image" Target="../media/image72.emf"/><Relationship Id="rId10" Type="http://schemas.openxmlformats.org/officeDocument/2006/relationships/hyperlink" Target="https://www.youtube.com/watch?v=XXT8PTW7MJk&amp;t=2s" TargetMode="External"/><Relationship Id="rId4" Type="http://schemas.openxmlformats.org/officeDocument/2006/relationships/oleObject" Target="../embeddings/oleObject1.bin"/><Relationship Id="rId9" Type="http://schemas.openxmlformats.org/officeDocument/2006/relationships/image" Target="../media/image7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Relationship Id="rId9" Type="http://schemas.openxmlformats.org/officeDocument/2006/relationships/image" Target="../media/image2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221" y="1201974"/>
            <a:ext cx="11426508" cy="2624213"/>
          </a:xfrm>
        </p:spPr>
        <p:txBody>
          <a:bodyPr/>
          <a:lstStyle/>
          <a:p>
            <a:r>
              <a:rPr lang="cs-CZ" sz="7800" dirty="0">
                <a:solidFill>
                  <a:srgbClr val="E2007A"/>
                </a:solidFill>
              </a:rPr>
              <a:t>Fakulta managementu vše</a:t>
            </a:r>
            <a:br>
              <a:rPr lang="cs-CZ" sz="7800" dirty="0">
                <a:solidFill>
                  <a:srgbClr val="E2007A"/>
                </a:solidFill>
              </a:rPr>
            </a:br>
            <a:r>
              <a:rPr lang="cs-CZ" sz="5900" dirty="0"/>
              <a:t>v </a:t>
            </a:r>
            <a:r>
              <a:rPr lang="cs-CZ" sz="5900" dirty="0" err="1" smtClean="0"/>
              <a:t>Jindřichovom</a:t>
            </a:r>
            <a:r>
              <a:rPr lang="cs-CZ" sz="5900" dirty="0" smtClean="0"/>
              <a:t> </a:t>
            </a:r>
            <a:r>
              <a:rPr lang="cs-CZ" sz="5900" dirty="0"/>
              <a:t>Hradci</a:t>
            </a:r>
            <a:endParaRPr lang="en-US" sz="59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95" y="3826187"/>
            <a:ext cx="8640960" cy="3436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28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25" y="849581"/>
            <a:ext cx="11643500" cy="909480"/>
          </a:xfrm>
        </p:spPr>
        <p:txBody>
          <a:bodyPr/>
          <a:lstStyle/>
          <a:p>
            <a:r>
              <a:rPr lang="sk-SK" sz="5900" dirty="0" smtClean="0"/>
              <a:t>vzťahy s </a:t>
            </a:r>
            <a:r>
              <a:rPr lang="sk-SK" sz="5900" dirty="0" smtClean="0">
                <a:solidFill>
                  <a:srgbClr val="E2007A"/>
                </a:solidFill>
              </a:rPr>
              <a:t>absolventmi</a:t>
            </a:r>
            <a:endParaRPr lang="sk-SK" sz="5900" dirty="0">
              <a:solidFill>
                <a:srgbClr val="E2007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99078" y="2086932"/>
            <a:ext cx="8126653" cy="4551817"/>
          </a:xfrm>
        </p:spPr>
        <p:txBody>
          <a:bodyPr numCol="1"/>
          <a:lstStyle/>
          <a:p>
            <a:pPr marL="252049" indent="-264618"/>
            <a:r>
              <a:rPr lang="sk-SK" sz="2000" dirty="0" smtClean="0">
                <a:solidFill>
                  <a:schemeClr val="tx1"/>
                </a:solidFill>
              </a:rPr>
              <a:t>Fakulta managementu sústavne rozvíja vzťahy so </a:t>
            </a:r>
            <a:r>
              <a:rPr lang="sk-SK" sz="2000" dirty="0" err="1" smtClean="0">
                <a:solidFill>
                  <a:schemeClr val="tx1"/>
                </a:solidFill>
              </a:rPr>
              <a:t>svojími</a:t>
            </a:r>
            <a:r>
              <a:rPr lang="sk-SK" sz="2000" dirty="0" smtClean="0">
                <a:solidFill>
                  <a:schemeClr val="tx1"/>
                </a:solidFill>
              </a:rPr>
              <a:t> absolventmi a snaží sa s nimi byť v intenzívnom kontakte</a:t>
            </a:r>
          </a:p>
          <a:p>
            <a:pPr marL="540000" lvl="1" indent="-264618"/>
            <a:r>
              <a:rPr lang="sk-SK" sz="1800" dirty="0" smtClean="0"/>
              <a:t>fakultný hrnček pre čerstvých absolventov ako pamiatka na promócie </a:t>
            </a:r>
          </a:p>
          <a:p>
            <a:pPr marL="540000" lvl="1" indent="-264618"/>
            <a:r>
              <a:rPr lang="sk-SK" sz="1800" dirty="0" smtClean="0"/>
              <a:t>neformálne stretávky s absolventmi: </a:t>
            </a:r>
            <a:r>
              <a:rPr lang="sk-SK" sz="1800" dirty="0" err="1" smtClean="0"/>
              <a:t>Hradecký</a:t>
            </a:r>
            <a:r>
              <a:rPr lang="sk-SK" sz="1800" dirty="0" smtClean="0"/>
              <a:t> </a:t>
            </a:r>
            <a:r>
              <a:rPr lang="sk-SK" sz="1800" dirty="0" err="1" smtClean="0"/>
              <a:t>slučák</a:t>
            </a:r>
            <a:r>
              <a:rPr lang="sk-SK" sz="1800" dirty="0" smtClean="0"/>
              <a:t>, </a:t>
            </a:r>
            <a:r>
              <a:rPr lang="sk-SK" sz="1800" dirty="0" err="1" smtClean="0"/>
              <a:t>Homecoming</a:t>
            </a:r>
            <a:r>
              <a:rPr lang="sk-SK" sz="1800" dirty="0" smtClean="0"/>
              <a:t> – vaša cesta </a:t>
            </a:r>
            <a:r>
              <a:rPr lang="sk-SK" sz="1800" dirty="0" err="1" smtClean="0"/>
              <a:t>spät</a:t>
            </a:r>
            <a:r>
              <a:rPr lang="sk-SK" sz="1800" dirty="0" smtClean="0"/>
              <a:t> domov</a:t>
            </a:r>
          </a:p>
          <a:p>
            <a:pPr marL="540000" lvl="1" indent="-264618"/>
            <a:r>
              <a:rPr lang="sk-SK" sz="1800" dirty="0" smtClean="0"/>
              <a:t>ponuka poradenstva zo strany fakulty</a:t>
            </a:r>
          </a:p>
          <a:p>
            <a:pPr marL="540000" lvl="1" indent="-264618"/>
            <a:r>
              <a:rPr lang="sk-SK" sz="1800" dirty="0" smtClean="0"/>
              <a:t>Spoločná starostlivosť o absolventský strom</a:t>
            </a:r>
          </a:p>
          <a:p>
            <a:pPr marL="540000" lvl="1" indent="-264618"/>
            <a:r>
              <a:rPr lang="sk-SK" sz="1800" dirty="0" smtClean="0"/>
              <a:t>„na </a:t>
            </a:r>
            <a:r>
              <a:rPr lang="sk-SK" sz="1800" dirty="0" err="1" smtClean="0"/>
              <a:t>kafe</a:t>
            </a:r>
            <a:r>
              <a:rPr lang="sk-SK" sz="1800" dirty="0" smtClean="0"/>
              <a:t> s </a:t>
            </a:r>
            <a:r>
              <a:rPr lang="sk-SK" sz="1800" dirty="0" err="1" smtClean="0"/>
              <a:t>proděkanem</a:t>
            </a:r>
            <a:r>
              <a:rPr lang="sk-SK" sz="1800" dirty="0" smtClean="0"/>
              <a:t>“</a:t>
            </a:r>
          </a:p>
          <a:p>
            <a:pPr marL="540000" lvl="1" indent="-264618"/>
            <a:r>
              <a:rPr lang="sk-SK" sz="1800" dirty="0" smtClean="0"/>
              <a:t>zapájanie absolventov do výučby a odborných prednášok</a:t>
            </a:r>
          </a:p>
          <a:p>
            <a:pPr marL="540000" lvl="1" indent="-264618"/>
            <a:r>
              <a:rPr lang="sk-SK" sz="1800" dirty="0" smtClean="0"/>
              <a:t>využívanie absolventov ako kontaktných osôb u partnerských organizácií / organizácií z praxe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30" y="2124447"/>
            <a:ext cx="2914396" cy="4299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797">
            <a:off x="10847146" y="5407080"/>
            <a:ext cx="1926532" cy="1284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442">
            <a:off x="8938747" y="3660761"/>
            <a:ext cx="1854524" cy="1236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8612">
            <a:off x="9466928" y="5068140"/>
            <a:ext cx="1222894" cy="1834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835">
            <a:off x="11572531" y="3545654"/>
            <a:ext cx="1152128" cy="1728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935">
            <a:off x="10591059" y="3808935"/>
            <a:ext cx="1089520" cy="1634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ovéPole 10"/>
          <p:cNvSpPr txBox="1"/>
          <p:nvPr/>
        </p:nvSpPr>
        <p:spPr>
          <a:xfrm>
            <a:off x="12097695" y="6876975"/>
            <a:ext cx="39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E3007A"/>
                </a:solidFill>
              </a:rPr>
              <a:t>8</a:t>
            </a:r>
            <a:endParaRPr lang="cs-CZ" sz="1800" b="1" dirty="0">
              <a:solidFill>
                <a:srgbClr val="E3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25" y="849581"/>
            <a:ext cx="11643500" cy="909480"/>
          </a:xfrm>
        </p:spPr>
        <p:txBody>
          <a:bodyPr/>
          <a:lstStyle/>
          <a:p>
            <a:r>
              <a:rPr lang="cs-CZ" sz="5900" dirty="0" err="1" smtClean="0"/>
              <a:t>Spoločenský</a:t>
            </a:r>
            <a:r>
              <a:rPr lang="cs-CZ" sz="5900" dirty="0" smtClean="0"/>
              <a:t> </a:t>
            </a:r>
            <a:r>
              <a:rPr lang="cs-CZ" sz="5900" dirty="0">
                <a:solidFill>
                  <a:srgbClr val="E2007A"/>
                </a:solidFill>
              </a:rPr>
              <a:t>život</a:t>
            </a:r>
            <a:endParaRPr lang="en-US" sz="5900" dirty="0">
              <a:solidFill>
                <a:srgbClr val="E2007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99078" y="1908423"/>
            <a:ext cx="11909136" cy="2866393"/>
          </a:xfrm>
        </p:spPr>
        <p:txBody>
          <a:bodyPr numCol="1">
            <a:normAutofit fontScale="77500" lnSpcReduction="20000"/>
          </a:bodyPr>
          <a:lstStyle/>
          <a:p>
            <a:pPr indent="-264618">
              <a:buFontTx/>
              <a:buChar char="•"/>
            </a:pPr>
            <a:r>
              <a:rPr lang="sk-SK" sz="2600" dirty="0" smtClean="0">
                <a:solidFill>
                  <a:schemeClr val="tx1"/>
                </a:solidFill>
              </a:rPr>
              <a:t>Na Fakulte managementu pôsobí celý rad </a:t>
            </a:r>
            <a:r>
              <a:rPr lang="sk-SK" sz="2600" dirty="0">
                <a:solidFill>
                  <a:schemeClr val="tx1"/>
                </a:solidFill>
              </a:rPr>
              <a:t>š</a:t>
            </a:r>
            <a:r>
              <a:rPr lang="sk-SK" sz="2600" dirty="0" smtClean="0">
                <a:solidFill>
                  <a:schemeClr val="tx1"/>
                </a:solidFill>
              </a:rPr>
              <a:t>tudentských organizácií a spolkov</a:t>
            </a:r>
            <a:endParaRPr lang="sk-SK" dirty="0" smtClean="0">
              <a:solidFill>
                <a:schemeClr val="tx1"/>
              </a:solidFill>
            </a:endParaRPr>
          </a:p>
          <a:p>
            <a:pPr marL="540000" lvl="1" indent="-264618">
              <a:buFontTx/>
              <a:buChar char="•"/>
            </a:pPr>
            <a:r>
              <a:rPr lang="sk-SK" sz="2300" dirty="0" smtClean="0"/>
              <a:t>Divadelný spolok FAMA</a:t>
            </a:r>
          </a:p>
          <a:p>
            <a:pPr marL="540000" lvl="1" indent="-264618">
              <a:buFontTx/>
              <a:buChar char="•"/>
            </a:pPr>
            <a:r>
              <a:rPr lang="sk-SK" sz="2300" dirty="0" smtClean="0"/>
              <a:t>prvé české univerzitné sesterstvo Alfa </a:t>
            </a:r>
            <a:r>
              <a:rPr lang="sk-SK" sz="2300" dirty="0" err="1" smtClean="0"/>
              <a:t>Fí</a:t>
            </a:r>
            <a:endParaRPr lang="sk-SK" sz="2300" dirty="0" smtClean="0"/>
          </a:p>
          <a:p>
            <a:pPr marL="540000" lvl="1" indent="-264618">
              <a:buFontTx/>
              <a:buChar char="•"/>
            </a:pPr>
            <a:r>
              <a:rPr lang="sk-SK" sz="2300" dirty="0"/>
              <a:t>š</a:t>
            </a:r>
            <a:r>
              <a:rPr lang="sk-SK" sz="2300" dirty="0" smtClean="0"/>
              <a:t>tudentský časopis PRIMETIME (čiastočne v slovenčine)</a:t>
            </a:r>
          </a:p>
          <a:p>
            <a:pPr marL="540000" lvl="1" indent="-264618">
              <a:buFontTx/>
              <a:buChar char="•"/>
            </a:pPr>
            <a:r>
              <a:rPr lang="sk-SK" sz="2300" dirty="0" smtClean="0"/>
              <a:t>dobrovoľnícky program 5P</a:t>
            </a:r>
          </a:p>
          <a:p>
            <a:pPr marL="540000" lvl="1" indent="-264618">
              <a:buFontTx/>
              <a:buChar char="•"/>
            </a:pPr>
            <a:r>
              <a:rPr lang="sk-SK" sz="2300" dirty="0"/>
              <a:t>š</a:t>
            </a:r>
            <a:r>
              <a:rPr lang="sk-SK" sz="2300" dirty="0" smtClean="0"/>
              <a:t>tudentský PR tým</a:t>
            </a:r>
          </a:p>
          <a:p>
            <a:pPr marL="540000" lvl="1" indent="-264618">
              <a:buFontTx/>
              <a:buChar char="•"/>
            </a:pPr>
            <a:r>
              <a:rPr lang="sk-SK" sz="2300" dirty="0"/>
              <a:t>š</a:t>
            </a:r>
            <a:r>
              <a:rPr lang="sk-SK" sz="2300" dirty="0" smtClean="0"/>
              <a:t>tudentská kapela (česko-slovenská)</a:t>
            </a:r>
          </a:p>
          <a:p>
            <a:pPr lvl="1" indent="-264618">
              <a:buFontTx/>
              <a:buChar char="•"/>
            </a:pPr>
            <a:endParaRPr lang="sk-SK" dirty="0" smtClean="0"/>
          </a:p>
          <a:p>
            <a:pPr indent="-264618">
              <a:buFontTx/>
              <a:buChar char="•"/>
            </a:pPr>
            <a:r>
              <a:rPr lang="sk-SK" sz="2600" b="0" dirty="0" smtClean="0">
                <a:solidFill>
                  <a:schemeClr val="tx1"/>
                </a:solidFill>
              </a:rPr>
              <a:t>Každý mesiac je možné navštíviť rôzne spoločenské a kultúrne podujatia</a:t>
            </a:r>
            <a:endParaRPr lang="sk-SK" sz="2600" b="0" dirty="0">
              <a:solidFill>
                <a:schemeClr val="tx1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337">
            <a:off x="7836982" y="4759798"/>
            <a:ext cx="1465190" cy="2203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053">
            <a:off x="4619110" y="4880093"/>
            <a:ext cx="2054979" cy="1366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432">
            <a:off x="1698362" y="5050393"/>
            <a:ext cx="2437409" cy="1620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351">
            <a:off x="6152179" y="5718487"/>
            <a:ext cx="2312287" cy="1537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07">
            <a:off x="3863025" y="5908547"/>
            <a:ext cx="2054978" cy="1366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985">
            <a:off x="9273334" y="4965834"/>
            <a:ext cx="2280798" cy="151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93">
            <a:off x="11363094" y="4461489"/>
            <a:ext cx="1469199" cy="2203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618">
            <a:off x="249421" y="5505385"/>
            <a:ext cx="2242263" cy="1494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Obrázek 20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532">
            <a:off x="9569157" y="3108925"/>
            <a:ext cx="2974442" cy="1962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ovéPole 21"/>
          <p:cNvSpPr txBox="1"/>
          <p:nvPr/>
        </p:nvSpPr>
        <p:spPr>
          <a:xfrm>
            <a:off x="12097695" y="6876975"/>
            <a:ext cx="39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E3007A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0018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25" y="849581"/>
            <a:ext cx="11643500" cy="909480"/>
          </a:xfrm>
        </p:spPr>
        <p:txBody>
          <a:bodyPr/>
          <a:lstStyle/>
          <a:p>
            <a:r>
              <a:rPr lang="cs-CZ" sz="5900" dirty="0" err="1" smtClean="0"/>
              <a:t>Univerzitný</a:t>
            </a:r>
            <a:r>
              <a:rPr lang="cs-CZ" sz="5900" dirty="0" smtClean="0"/>
              <a:t> </a:t>
            </a:r>
            <a:r>
              <a:rPr lang="cs-CZ" sz="5900" dirty="0" err="1" smtClean="0">
                <a:solidFill>
                  <a:srgbClr val="E2007A"/>
                </a:solidFill>
              </a:rPr>
              <a:t>športový</a:t>
            </a:r>
            <a:r>
              <a:rPr lang="cs-CZ" sz="5900" dirty="0" smtClean="0">
                <a:solidFill>
                  <a:srgbClr val="E2007A"/>
                </a:solidFill>
              </a:rPr>
              <a:t> klub USK</a:t>
            </a:r>
            <a:endParaRPr lang="en-US" sz="5900" dirty="0">
              <a:solidFill>
                <a:srgbClr val="E2007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99078" y="1908423"/>
            <a:ext cx="11909136" cy="2866393"/>
          </a:xfrm>
        </p:spPr>
        <p:txBody>
          <a:bodyPr numCol="1">
            <a:normAutofit fontScale="92500"/>
          </a:bodyPr>
          <a:lstStyle/>
          <a:p>
            <a:pPr marL="252049" indent="-264618"/>
            <a:r>
              <a:rPr lang="cs-CZ" sz="2000" dirty="0" smtClean="0">
                <a:solidFill>
                  <a:schemeClr val="tx1"/>
                </a:solidFill>
              </a:rPr>
              <a:t>USK </a:t>
            </a:r>
            <a:r>
              <a:rPr lang="sk-SK" sz="2000" dirty="0" smtClean="0">
                <a:solidFill>
                  <a:schemeClr val="tx1"/>
                </a:solidFill>
              </a:rPr>
              <a:t>zaisťuje športové aktivity pre študentov aj zamestnancov fakulty</a:t>
            </a:r>
          </a:p>
          <a:p>
            <a:pPr marL="540000" lvl="1" indent="-264618">
              <a:lnSpc>
                <a:spcPct val="110000"/>
              </a:lnSpc>
            </a:pPr>
            <a:r>
              <a:rPr lang="sk-SK" sz="1800" dirty="0" smtClean="0"/>
              <a:t>behom semestra ponúka takmer dve desiatky športových aktivít celý týždeň</a:t>
            </a:r>
          </a:p>
          <a:p>
            <a:pPr marL="873280" lvl="2" indent="-264618">
              <a:spcBef>
                <a:spcPts val="0"/>
              </a:spcBef>
              <a:buFontTx/>
              <a:buChar char="•"/>
            </a:pPr>
            <a:r>
              <a:rPr lang="sk-SK" sz="1800" dirty="0" smtClean="0"/>
              <a:t>napr. </a:t>
            </a:r>
            <a:r>
              <a:rPr lang="sk-SK" sz="1800" dirty="0" err="1" smtClean="0"/>
              <a:t>aerobic</a:t>
            </a:r>
            <a:r>
              <a:rPr lang="sk-SK" sz="1800" dirty="0" smtClean="0"/>
              <a:t>, </a:t>
            </a:r>
            <a:r>
              <a:rPr lang="sk-SK" sz="1800" dirty="0" err="1" smtClean="0"/>
              <a:t>spinning</a:t>
            </a:r>
            <a:r>
              <a:rPr lang="sk-SK" sz="1800" dirty="0" smtClean="0"/>
              <a:t>, </a:t>
            </a:r>
            <a:r>
              <a:rPr lang="sk-SK" sz="1800" dirty="0" err="1" smtClean="0"/>
              <a:t>fitbox</a:t>
            </a:r>
            <a:r>
              <a:rPr lang="sk-SK" sz="1800" dirty="0" smtClean="0"/>
              <a:t>, TRX, plávanie, lezenie, </a:t>
            </a:r>
            <a:r>
              <a:rPr lang="sk-SK" sz="1800" dirty="0" err="1" smtClean="0"/>
              <a:t>florbal</a:t>
            </a:r>
            <a:r>
              <a:rPr lang="sk-SK" sz="1800" dirty="0" smtClean="0"/>
              <a:t>, stolný tenis, basketbal a mnoho </a:t>
            </a:r>
            <a:r>
              <a:rPr lang="sk-SK" sz="1800" dirty="0"/>
              <a:t>ď</a:t>
            </a:r>
            <a:r>
              <a:rPr lang="sk-SK" sz="1800" dirty="0" smtClean="0"/>
              <a:t>alších</a:t>
            </a:r>
          </a:p>
          <a:p>
            <a:pPr lvl="1" indent="-264618">
              <a:buFontTx/>
              <a:buChar char="•"/>
            </a:pPr>
            <a:endParaRPr lang="sk-SK" dirty="0" smtClean="0"/>
          </a:p>
          <a:p>
            <a:pPr indent="-264618">
              <a:buFontTx/>
              <a:buChar char="•"/>
            </a:pPr>
            <a:r>
              <a:rPr lang="sk-SK" sz="2000" dirty="0" smtClean="0">
                <a:solidFill>
                  <a:schemeClr val="tx1"/>
                </a:solidFill>
              </a:rPr>
              <a:t>Usporadúva l</a:t>
            </a:r>
            <a:r>
              <a:rPr lang="sk-SK" sz="2000" dirty="0">
                <a:solidFill>
                  <a:schemeClr val="tx1"/>
                </a:solidFill>
              </a:rPr>
              <a:t>ebo </a:t>
            </a:r>
            <a:r>
              <a:rPr lang="sk-SK" sz="2000" dirty="0" smtClean="0">
                <a:solidFill>
                  <a:schemeClr val="tx1"/>
                </a:solidFill>
              </a:rPr>
              <a:t>spolu-usporadúva </a:t>
            </a:r>
            <a:r>
              <a:rPr lang="sk-SK" sz="2000" dirty="0">
                <a:solidFill>
                  <a:schemeClr val="tx1"/>
                </a:solidFill>
              </a:rPr>
              <a:t>jednorazové športové podujatia</a:t>
            </a:r>
            <a:endParaRPr lang="sk-SK" sz="2000" dirty="0" smtClean="0">
              <a:solidFill>
                <a:schemeClr val="tx1"/>
              </a:solidFill>
            </a:endParaRPr>
          </a:p>
          <a:p>
            <a:pPr marL="540000" lvl="1" indent="-264618">
              <a:lnSpc>
                <a:spcPct val="110000"/>
              </a:lnSpc>
            </a:pPr>
            <a:r>
              <a:rPr lang="sk-SK" sz="1800" dirty="0" smtClean="0"/>
              <a:t>Vianočné plavecké štafety, </a:t>
            </a:r>
            <a:r>
              <a:rPr lang="sk-SK" sz="1800" dirty="0" err="1" smtClean="0"/>
              <a:t>Hradecká</a:t>
            </a:r>
            <a:r>
              <a:rPr lang="sk-SK" sz="1800" dirty="0" smtClean="0"/>
              <a:t> bežecká hodinovka, lyže s Fakultou managementu, hokejové a volejbalové zápasy, rektorský športový deň</a:t>
            </a:r>
          </a:p>
          <a:p>
            <a:pPr indent="-264618">
              <a:buFontTx/>
              <a:buChar char="•"/>
            </a:pPr>
            <a:endParaRPr lang="sk-SK" sz="1300" b="1" spc="-44" dirty="0" smtClean="0">
              <a:solidFill>
                <a:schemeClr val="tx1"/>
              </a:solidFill>
            </a:endParaRPr>
          </a:p>
          <a:p>
            <a:pPr indent="-264618">
              <a:buFontTx/>
              <a:buChar char="•"/>
            </a:pPr>
            <a:r>
              <a:rPr lang="sk-SK" sz="2000" b="1" spc="-44" dirty="0" smtClean="0">
                <a:solidFill>
                  <a:schemeClr val="tx1"/>
                </a:solidFill>
              </a:rPr>
              <a:t>Výška ročného členského príspevku je pre </a:t>
            </a:r>
            <a:r>
              <a:rPr lang="sk-SK" sz="2000" dirty="0" smtClean="0">
                <a:solidFill>
                  <a:schemeClr val="tx1"/>
                </a:solidFill>
              </a:rPr>
              <a:t>š</a:t>
            </a:r>
            <a:r>
              <a:rPr lang="sk-SK" sz="2000" b="1" spc="-44" dirty="0" smtClean="0">
                <a:solidFill>
                  <a:schemeClr val="tx1"/>
                </a:solidFill>
              </a:rPr>
              <a:t>tudentov iba 500 Kč (= cca 18 €)</a:t>
            </a:r>
            <a:endParaRPr lang="sk-SK" sz="2000" b="1" spc="-44" dirty="0">
              <a:solidFill>
                <a:schemeClr val="tx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2097695" y="6876975"/>
            <a:ext cx="56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E3007A"/>
                </a:solidFill>
              </a:rPr>
              <a:t>10</a:t>
            </a:r>
            <a:endParaRPr lang="cs-CZ" sz="1800" b="1" dirty="0">
              <a:solidFill>
                <a:srgbClr val="E3007A"/>
              </a:solidFill>
            </a:endParaRPr>
          </a:p>
        </p:txBody>
      </p:sp>
      <p:pic>
        <p:nvPicPr>
          <p:cNvPr id="19" name="Obrázek 18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3" y="5261641"/>
            <a:ext cx="27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12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Obrázek 22"/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31" y="5345215"/>
            <a:ext cx="27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12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Obrázek 23"/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86" y="5345215"/>
            <a:ext cx="27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12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ázek 2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747" y="5345215"/>
            <a:ext cx="27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12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58" y="5261641"/>
            <a:ext cx="27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12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98" y="5307848"/>
            <a:ext cx="27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12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996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25" y="952759"/>
            <a:ext cx="11643500" cy="826380"/>
          </a:xfrm>
        </p:spPr>
        <p:txBody>
          <a:bodyPr/>
          <a:lstStyle/>
          <a:p>
            <a:r>
              <a:rPr lang="cs-CZ" sz="5300" dirty="0" smtClean="0"/>
              <a:t>na </a:t>
            </a:r>
            <a:r>
              <a:rPr lang="cs-CZ" sz="5300" dirty="0" err="1" smtClean="0"/>
              <a:t>čo</a:t>
            </a:r>
            <a:r>
              <a:rPr lang="cs-CZ" sz="5300" dirty="0" smtClean="0"/>
              <a:t> </a:t>
            </a:r>
            <a:r>
              <a:rPr lang="cs-CZ" sz="5300" dirty="0" err="1" smtClean="0"/>
              <a:t>sme</a:t>
            </a:r>
            <a:r>
              <a:rPr lang="cs-CZ" sz="5300" dirty="0" smtClean="0"/>
              <a:t> na </a:t>
            </a:r>
            <a:r>
              <a:rPr lang="cs-CZ" sz="5300" dirty="0" err="1" smtClean="0"/>
              <a:t>fm</a:t>
            </a:r>
            <a:r>
              <a:rPr lang="cs-CZ" sz="5300" dirty="0" smtClean="0"/>
              <a:t> Hrdí</a:t>
            </a:r>
            <a:endParaRPr lang="cs-CZ" sz="5300" dirty="0">
              <a:solidFill>
                <a:srgbClr val="E2007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57941" y="1981075"/>
            <a:ext cx="11092125" cy="5327947"/>
          </a:xfrm>
        </p:spPr>
        <p:txBody>
          <a:bodyPr numCol="1">
            <a:normAutofit/>
          </a:bodyPr>
          <a:lstStyle/>
          <a:p>
            <a:pPr marL="252049" indent="-264618"/>
            <a:r>
              <a:rPr lang="sk-SK" sz="2000" dirty="0" smtClean="0">
                <a:solidFill>
                  <a:schemeClr val="tx1"/>
                </a:solidFill>
              </a:rPr>
              <a:t>Fakulta sa stále rozvíja a snaží sa zlepšovať vo všetkých svojich činnostiach</a:t>
            </a:r>
          </a:p>
          <a:p>
            <a:pPr marL="252049" indent="-264618"/>
            <a:r>
              <a:rPr lang="sk-SK" sz="2000" dirty="0" smtClean="0">
                <a:solidFill>
                  <a:schemeClr val="tx1"/>
                </a:solidFill>
              </a:rPr>
              <a:t>V poslednom čase sa nám podarilo</a:t>
            </a:r>
          </a:p>
          <a:p>
            <a:pPr marL="540000" lvl="1" indent="-264618"/>
            <a:r>
              <a:rPr lang="sk-SK" sz="1800" dirty="0" smtClean="0"/>
              <a:t>umiestiť sa na 3. mieste v študentskej ankete Fakulta roku 2016 v kategórii Ekonómia – verejné vysoké školy</a:t>
            </a:r>
          </a:p>
          <a:p>
            <a:pPr marL="540000" lvl="1" indent="-264618"/>
            <a:r>
              <a:rPr lang="sk-SK" sz="1800" dirty="0" smtClean="0"/>
              <a:t>dokončiť kompletnú rekonštrukciu areálu fakulty prístavbou 5. podlažia</a:t>
            </a:r>
          </a:p>
          <a:p>
            <a:pPr marL="540000" lvl="1" indent="-264618"/>
            <a:r>
              <a:rPr lang="sk-SK" sz="1800" dirty="0" smtClean="0"/>
              <a:t>nastaviť procesy systematickej podpory vedecko-výskumných aktivít akademických pracovníkov a študentov </a:t>
            </a:r>
          </a:p>
          <a:p>
            <a:pPr marL="540000" lvl="1" indent="-264618"/>
            <a:r>
              <a:rPr lang="sk-SK" sz="1800" dirty="0" smtClean="0"/>
              <a:t>vyhrať Cenu rektorky VŠE za prestížnu publikáciu</a:t>
            </a:r>
          </a:p>
          <a:p>
            <a:pPr marL="540000" lvl="1" indent="-264618"/>
            <a:r>
              <a:rPr lang="sk-SK" sz="1800" dirty="0" smtClean="0"/>
              <a:t>prijať projektovú manažérku a zapojiť sa do prípravy žiadostí o podporu z prostriedkov OP VVV</a:t>
            </a:r>
          </a:p>
          <a:p>
            <a:pPr marL="540000" lvl="1" indent="-264618"/>
            <a:r>
              <a:rPr lang="sk-SK" sz="1800" dirty="0" smtClean="0"/>
              <a:t>zintenzívniť proces internacionalizácie prostredia fakulty</a:t>
            </a:r>
          </a:p>
          <a:p>
            <a:pPr marL="720000" lvl="3" indent="-264618"/>
            <a:r>
              <a:rPr lang="sk-SK" sz="1400" dirty="0" smtClean="0"/>
              <a:t>zvýšenie obojstrannej mobility</a:t>
            </a:r>
          </a:p>
          <a:p>
            <a:pPr marL="720000" lvl="3" indent="-264618"/>
            <a:r>
              <a:rPr lang="sk-SK" sz="1400" dirty="0" smtClean="0"/>
              <a:t>zahájenie procesu akreditácie AACSB</a:t>
            </a:r>
          </a:p>
          <a:p>
            <a:pPr marL="540000" lvl="1" indent="-264618"/>
            <a:r>
              <a:rPr lang="sk-SK" sz="1800" dirty="0" smtClean="0"/>
              <a:t>zintenzívniť vzťahy fakulty s absolventmi</a:t>
            </a:r>
          </a:p>
          <a:p>
            <a:pPr marL="540000" lvl="1" indent="-264618"/>
            <a:r>
              <a:rPr lang="sk-SK" sz="1800" dirty="0" smtClean="0"/>
              <a:t>zapojiť do partnerskej siete nové významné organizácie nadregionálneho charakteru</a:t>
            </a:r>
          </a:p>
          <a:p>
            <a:pPr marL="540000" lvl="1" indent="-264618"/>
            <a:r>
              <a:rPr lang="sk-SK" sz="1800" dirty="0" smtClean="0"/>
              <a:t>usporiadať vyše 50 zaujímavých vzdelávacích, kultúrnych, spoločenských a športových podujatí pre študentov aj </a:t>
            </a:r>
            <a:r>
              <a:rPr lang="sk-SK" sz="1800" dirty="0" err="1" smtClean="0"/>
              <a:t>zamstnancov</a:t>
            </a:r>
            <a:endParaRPr lang="sk-SK" sz="1800" dirty="0" smtClean="0"/>
          </a:p>
          <a:p>
            <a:pPr marL="597305" lvl="1" indent="-264618"/>
            <a:endParaRPr lang="sk-SK" sz="1800" dirty="0" smtClean="0"/>
          </a:p>
          <a:p>
            <a:pPr marL="252049" indent="-264618"/>
            <a:r>
              <a:rPr lang="sk-SK" sz="2000" dirty="0" smtClean="0">
                <a:solidFill>
                  <a:schemeClr val="tx1"/>
                </a:solidFill>
              </a:rPr>
              <a:t>V tomto pozitívnom trende budeme aj naďalej pokračovať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859" y="2857756"/>
            <a:ext cx="2800615" cy="2774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12097695" y="6876975"/>
            <a:ext cx="528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E3007A"/>
                </a:solidFill>
              </a:rPr>
              <a:t>11</a:t>
            </a:r>
            <a:endParaRPr lang="cs-CZ" sz="1800" b="1" dirty="0">
              <a:solidFill>
                <a:srgbClr val="E3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8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25" y="869659"/>
            <a:ext cx="11643500" cy="909480"/>
          </a:xfrm>
        </p:spPr>
        <p:txBody>
          <a:bodyPr/>
          <a:lstStyle/>
          <a:p>
            <a:r>
              <a:rPr lang="cs-CZ" sz="5900" dirty="0"/>
              <a:t>Jindřichův Hradec</a:t>
            </a:r>
            <a:endParaRPr lang="en-US" sz="5900" dirty="0">
              <a:solidFill>
                <a:srgbClr val="E2007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57942" y="1981076"/>
            <a:ext cx="7351459" cy="4869386"/>
          </a:xfrm>
        </p:spPr>
        <p:txBody>
          <a:bodyPr numCol="1">
            <a:normAutofit fontScale="25000" lnSpcReduction="20000"/>
          </a:bodyPr>
          <a:lstStyle/>
          <a:p>
            <a:pPr marL="252049" indent="-264618"/>
            <a:r>
              <a:rPr lang="sk-SK" sz="4200" b="0" dirty="0" smtClean="0">
                <a:solidFill>
                  <a:schemeClr val="tx1"/>
                </a:solidFill>
              </a:rPr>
              <a:t>Malebné juhočeské mesto s približne 22 tis. obyvateľmi</a:t>
            </a:r>
          </a:p>
          <a:p>
            <a:pPr marL="252049" indent="-264618"/>
            <a:r>
              <a:rPr lang="sk-SK" sz="4200" b="0" dirty="0" smtClean="0">
                <a:solidFill>
                  <a:schemeClr val="tx1"/>
                </a:solidFill>
              </a:rPr>
              <a:t>Ekonomické, správne a kultúrne centrum regiónu</a:t>
            </a:r>
          </a:p>
          <a:p>
            <a:pPr marL="252049" indent="-264618"/>
            <a:r>
              <a:rPr lang="sk-SK" sz="4200" b="0" dirty="0" smtClean="0">
                <a:solidFill>
                  <a:schemeClr val="tx1"/>
                </a:solidFill>
              </a:rPr>
              <a:t>Dobrá dopravná dostupnosť vlakom, autobusom aj autom </a:t>
            </a:r>
            <a:r>
              <a:rPr lang="sk-SK" sz="4400" b="0" dirty="0" smtClean="0">
                <a:solidFill>
                  <a:schemeClr val="tx1"/>
                </a:solidFill>
              </a:rPr>
              <a:t>(napr. zo severného a stredného</a:t>
            </a:r>
          </a:p>
          <a:p>
            <a:pPr marL="0" indent="0">
              <a:buNone/>
            </a:pPr>
            <a:r>
              <a:rPr lang="sk-SK" sz="4400" b="0" dirty="0">
                <a:solidFill>
                  <a:schemeClr val="tx1"/>
                </a:solidFill>
              </a:rPr>
              <a:t> </a:t>
            </a:r>
            <a:r>
              <a:rPr lang="sk-SK" sz="4400" b="0" dirty="0" smtClean="0">
                <a:solidFill>
                  <a:schemeClr val="tx1"/>
                </a:solidFill>
              </a:rPr>
              <a:t>               Slovenska cez Trenčín a Brno, z Košíc, Bratislavy a Podunajskej nížiny cez Viedeň a Horn)</a:t>
            </a:r>
          </a:p>
          <a:p>
            <a:pPr marL="252049" indent="-264618"/>
            <a:r>
              <a:rPr lang="sk-SK" sz="4200" b="0" dirty="0" smtClean="0">
                <a:solidFill>
                  <a:schemeClr val="tx1"/>
                </a:solidFill>
              </a:rPr>
              <a:t>Pokojné a veľmi bezpečné mesto, kriminalita veľmi nízka</a:t>
            </a:r>
          </a:p>
          <a:p>
            <a:pPr marL="252049" indent="-264618"/>
            <a:r>
              <a:rPr lang="sk-SK" sz="4200" b="0" dirty="0" smtClean="0">
                <a:solidFill>
                  <a:schemeClr val="tx1"/>
                </a:solidFill>
              </a:rPr>
              <a:t>Zachovalé a turistami obdivované historické centrum s jedným z najväčších zámkov v ČR</a:t>
            </a:r>
          </a:p>
          <a:p>
            <a:pPr marL="252049" indent="-264618"/>
            <a:r>
              <a:rPr lang="sk-SK" sz="4200" b="0" dirty="0" smtClean="0">
                <a:solidFill>
                  <a:schemeClr val="tx1"/>
                </a:solidFill>
              </a:rPr>
              <a:t>Krásne a zdravé prírodné okolie (známa Česká Kanada)</a:t>
            </a:r>
          </a:p>
          <a:p>
            <a:pPr marL="252049" indent="-264618"/>
            <a:endParaRPr lang="sk-SK" sz="3200" dirty="0" smtClean="0">
              <a:solidFill>
                <a:schemeClr val="tx1"/>
              </a:solidFill>
            </a:endParaRPr>
          </a:p>
          <a:p>
            <a:pPr marL="252049" indent="-264618"/>
            <a:r>
              <a:rPr lang="sk-SK" sz="4200" b="0" dirty="0" smtClean="0">
                <a:solidFill>
                  <a:schemeClr val="tx1"/>
                </a:solidFill>
              </a:rPr>
              <a:t>Športová a spoločenská vybavenosť mesta</a:t>
            </a:r>
          </a:p>
          <a:p>
            <a:pPr marL="540000" lvl="1" indent="-264618">
              <a:buFontTx/>
              <a:buChar char="•"/>
            </a:pPr>
            <a:r>
              <a:rPr lang="sk-SK" sz="4400" dirty="0" smtClean="0"/>
              <a:t>Štadióny: futbalový, atletický, tenisový, plavecký, zimný, ďalej športová hala (hrá sa v nej basketbalová a hádzanárska liga)</a:t>
            </a:r>
          </a:p>
          <a:p>
            <a:pPr marL="540000" lvl="1" indent="-264618">
              <a:buFontTx/>
              <a:buChar char="•"/>
            </a:pPr>
            <a:r>
              <a:rPr lang="sk-SK" sz="4400" dirty="0" smtClean="0"/>
              <a:t>fitness centrá,  špeciálne športové centrá (veslárska lodenica, dráha na </a:t>
            </a:r>
            <a:r>
              <a:rPr lang="sk-SK" sz="4400" dirty="0" err="1" smtClean="0"/>
              <a:t>discgolf</a:t>
            </a:r>
            <a:r>
              <a:rPr lang="sk-SK" sz="4400" dirty="0" smtClean="0"/>
              <a:t>)</a:t>
            </a:r>
          </a:p>
          <a:p>
            <a:pPr marL="540000" lvl="1" indent="-264618">
              <a:buFontTx/>
              <a:buChar char="•"/>
            </a:pPr>
            <a:r>
              <a:rPr lang="sk-SK" sz="4400" dirty="0" smtClean="0"/>
              <a:t>hustá sieť cyklotrás a trás pre pešiu turistiku</a:t>
            </a:r>
          </a:p>
          <a:p>
            <a:pPr marL="540000" lvl="1" indent="-264618">
              <a:buFontTx/>
              <a:buChar char="•"/>
            </a:pPr>
            <a:r>
              <a:rPr lang="sk-SK" sz="4400" dirty="0" smtClean="0"/>
              <a:t>kino, divadlo, múzeá a galérie</a:t>
            </a:r>
          </a:p>
          <a:p>
            <a:pPr marL="540000" lvl="1" indent="-264618">
              <a:buFontTx/>
              <a:buChar char="•"/>
            </a:pPr>
            <a:r>
              <a:rPr lang="sk-SK" sz="4400" dirty="0" smtClean="0"/>
              <a:t>významné kultúrne podujatia celý rok</a:t>
            </a:r>
          </a:p>
          <a:p>
            <a:pPr marL="252049" indent="-264618"/>
            <a:endParaRPr lang="sk-SK" sz="4800" b="0" dirty="0" smtClean="0">
              <a:solidFill>
                <a:schemeClr val="tx1"/>
              </a:solidFill>
            </a:endParaRPr>
          </a:p>
          <a:p>
            <a:pPr marL="252049" indent="-264618"/>
            <a:r>
              <a:rPr lang="sk-SK" sz="4200" b="0" dirty="0" smtClean="0">
                <a:solidFill>
                  <a:schemeClr val="tx1"/>
                </a:solidFill>
              </a:rPr>
              <a:t>Vybavenosť pre </a:t>
            </a:r>
            <a:r>
              <a:rPr lang="sk-SK" sz="4200" b="0" dirty="0">
                <a:solidFill>
                  <a:schemeClr val="tx1"/>
                </a:solidFill>
              </a:rPr>
              <a:t>š</a:t>
            </a:r>
            <a:r>
              <a:rPr lang="sk-SK" sz="4200" b="0" dirty="0" smtClean="0">
                <a:solidFill>
                  <a:schemeClr val="tx1"/>
                </a:solidFill>
              </a:rPr>
              <a:t>tudentský život</a:t>
            </a:r>
          </a:p>
          <a:p>
            <a:pPr marL="540000" lvl="1" indent="-264618">
              <a:buFontTx/>
              <a:buChar char="•"/>
            </a:pPr>
            <a:r>
              <a:rPr lang="sk-SK" sz="4400" dirty="0" smtClean="0"/>
              <a:t>desiatky „</a:t>
            </a:r>
            <a:r>
              <a:rPr lang="sk-SK" sz="4400" dirty="0" err="1" smtClean="0"/>
              <a:t>hospůdek</a:t>
            </a:r>
            <a:r>
              <a:rPr lang="sk-SK" sz="4400" dirty="0" smtClean="0"/>
              <a:t>“ a barov</a:t>
            </a:r>
          </a:p>
          <a:p>
            <a:pPr marL="540000" lvl="1" indent="-264618">
              <a:buFontTx/>
              <a:buChar char="•"/>
            </a:pPr>
            <a:r>
              <a:rPr lang="sk-SK" sz="4400" dirty="0" smtClean="0"/>
              <a:t>dve diskotéky</a:t>
            </a:r>
            <a:endParaRPr lang="sk-SK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021621" y="6875044"/>
            <a:ext cx="514019" cy="369332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>
                <a:solidFill>
                  <a:srgbClr val="E3007A"/>
                </a:solidFill>
                <a:latin typeface="+mn-lt"/>
                <a:cs typeface="+mn-cs"/>
              </a:rPr>
              <a:t>12</a:t>
            </a:r>
            <a:endParaRPr lang="en-US" sz="1800" b="1" dirty="0">
              <a:solidFill>
                <a:srgbClr val="E3007A"/>
              </a:solidFill>
              <a:latin typeface="+mn-lt"/>
              <a:cs typeface="+mn-cs"/>
            </a:endParaRPr>
          </a:p>
        </p:txBody>
      </p:sp>
      <p:pic>
        <p:nvPicPr>
          <p:cNvPr id="7" name="Obrázek 6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473" y="3685008"/>
            <a:ext cx="1852375" cy="132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/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07" y="3697239"/>
            <a:ext cx="1852375" cy="132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/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630" y="2003540"/>
            <a:ext cx="1852375" cy="132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ázek 9"/>
          <p:cNvPicPr preferRelativeResize="0"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07" y="2003540"/>
            <a:ext cx="1852375" cy="132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ázek 10"/>
          <p:cNvPicPr preferRelativeResize="0"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695" y="2956246"/>
            <a:ext cx="1852375" cy="132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ázek 11"/>
          <p:cNvPicPr preferRelativeResize="0"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74" y="5417939"/>
            <a:ext cx="1852375" cy="132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ázek 12"/>
          <p:cNvPicPr preferRelativeResize="0"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863" y="5380810"/>
            <a:ext cx="1852375" cy="132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ázek 13"/>
          <p:cNvPicPr preferRelativeResize="0"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40" y="4755801"/>
            <a:ext cx="1852375" cy="132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712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725" y="660693"/>
            <a:ext cx="6534527" cy="909480"/>
          </a:xfrm>
        </p:spPr>
        <p:txBody>
          <a:bodyPr/>
          <a:lstStyle/>
          <a:p>
            <a:r>
              <a:rPr lang="cs-CZ" sz="5900" dirty="0" err="1"/>
              <a:t>Č</a:t>
            </a:r>
            <a:r>
              <a:rPr lang="cs-CZ" sz="5900" dirty="0" err="1" smtClean="0"/>
              <a:t>o</a:t>
            </a:r>
            <a:r>
              <a:rPr lang="cs-CZ" sz="5900" dirty="0" smtClean="0"/>
              <a:t> si </a:t>
            </a:r>
            <a:r>
              <a:rPr lang="cs-CZ" sz="5900" dirty="0" err="1" smtClean="0"/>
              <a:t>ZapamÄtať</a:t>
            </a:r>
            <a:r>
              <a:rPr lang="cs-CZ" sz="5900" dirty="0" smtClean="0"/>
              <a:t>?</a:t>
            </a:r>
            <a:endParaRPr lang="cs-CZ" sz="5900" dirty="0">
              <a:solidFill>
                <a:srgbClr val="E2007A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021621" y="6875046"/>
            <a:ext cx="514019" cy="369332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E3007A"/>
                </a:solidFill>
                <a:latin typeface="+mn-lt"/>
                <a:cs typeface="+mn-cs"/>
              </a:rPr>
              <a:t>13</a:t>
            </a:r>
            <a:endParaRPr lang="cs-CZ" sz="1800" b="1" dirty="0">
              <a:solidFill>
                <a:srgbClr val="E3007A"/>
              </a:solidFill>
              <a:latin typeface="+mn-lt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 rot="619790">
            <a:off x="914981" y="1949138"/>
            <a:ext cx="5626207" cy="1212957"/>
          </a:xfrm>
          <a:prstGeom prst="rect">
            <a:avLst/>
          </a:prstGeom>
          <a:noFill/>
        </p:spPr>
        <p:txBody>
          <a:bodyPr wrap="square" lIns="134426" tIns="67213" rIns="134426" bIns="67213" rtlCol="0">
            <a:spAutoFit/>
          </a:bodyPr>
          <a:lstStyle/>
          <a:p>
            <a:r>
              <a:rPr lang="cs-CZ" sz="3500" dirty="0" smtClean="0">
                <a:solidFill>
                  <a:srgbClr val="333333"/>
                </a:solidFill>
              </a:rPr>
              <a:t>Žijeme bohatým </a:t>
            </a:r>
            <a:r>
              <a:rPr lang="cs-CZ" sz="3500" dirty="0" err="1" smtClean="0">
                <a:solidFill>
                  <a:srgbClr val="E2007A"/>
                </a:solidFill>
              </a:rPr>
              <a:t>spoločenským</a:t>
            </a:r>
            <a:r>
              <a:rPr lang="cs-CZ" sz="3500" dirty="0" smtClean="0">
                <a:solidFill>
                  <a:srgbClr val="E2007A"/>
                </a:solidFill>
              </a:rPr>
              <a:t> </a:t>
            </a:r>
            <a:r>
              <a:rPr lang="cs-CZ" sz="3500" dirty="0" err="1" smtClean="0">
                <a:solidFill>
                  <a:srgbClr val="E2007A"/>
                </a:solidFill>
              </a:rPr>
              <a:t>životom</a:t>
            </a:r>
            <a:endParaRPr lang="cs-CZ" sz="3500" dirty="0">
              <a:solidFill>
                <a:srgbClr val="E2007A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 rot="20221685">
            <a:off x="5904942" y="3383703"/>
            <a:ext cx="7588456" cy="678676"/>
          </a:xfrm>
          <a:prstGeom prst="rect">
            <a:avLst/>
          </a:prstGeom>
          <a:noFill/>
        </p:spPr>
        <p:txBody>
          <a:bodyPr wrap="square" lIns="134426" tIns="67213" rIns="134426" bIns="67213" rtlCol="0">
            <a:spAutoFit/>
          </a:bodyPr>
          <a:lstStyle/>
          <a:p>
            <a:r>
              <a:rPr lang="cs-CZ" sz="3500" dirty="0" err="1">
                <a:solidFill>
                  <a:srgbClr val="333333"/>
                </a:solidFill>
              </a:rPr>
              <a:t>S</a:t>
            </a:r>
            <a:r>
              <a:rPr lang="cs-CZ" sz="3500" dirty="0" err="1" smtClean="0">
                <a:solidFill>
                  <a:srgbClr val="333333"/>
                </a:solidFill>
              </a:rPr>
              <a:t>me</a:t>
            </a:r>
            <a:r>
              <a:rPr lang="cs-CZ" sz="3500" dirty="0" smtClean="0"/>
              <a:t> </a:t>
            </a:r>
            <a:r>
              <a:rPr lang="cs-CZ" sz="3500" dirty="0">
                <a:solidFill>
                  <a:srgbClr val="E2007A"/>
                </a:solidFill>
              </a:rPr>
              <a:t>VŠE</a:t>
            </a:r>
            <a:r>
              <a:rPr lang="cs-CZ" sz="3500" dirty="0"/>
              <a:t>, </a:t>
            </a:r>
            <a:r>
              <a:rPr lang="cs-CZ" sz="3500" dirty="0" err="1" smtClean="0">
                <a:solidFill>
                  <a:srgbClr val="333333"/>
                </a:solidFill>
              </a:rPr>
              <a:t>sme</a:t>
            </a:r>
            <a:r>
              <a:rPr lang="cs-CZ" sz="3500" dirty="0" smtClean="0"/>
              <a:t> </a:t>
            </a:r>
            <a:r>
              <a:rPr lang="cs-CZ" sz="3500" dirty="0">
                <a:solidFill>
                  <a:srgbClr val="E2007A"/>
                </a:solidFill>
              </a:rPr>
              <a:t>v </a:t>
            </a:r>
            <a:r>
              <a:rPr lang="cs-CZ" sz="3500" dirty="0" err="1" smtClean="0">
                <a:solidFill>
                  <a:srgbClr val="E2007A"/>
                </a:solidFill>
              </a:rPr>
              <a:t>Jindřichovom</a:t>
            </a:r>
            <a:r>
              <a:rPr lang="cs-CZ" sz="3500" dirty="0" smtClean="0">
                <a:solidFill>
                  <a:srgbClr val="E2007A"/>
                </a:solidFill>
              </a:rPr>
              <a:t> </a:t>
            </a:r>
            <a:r>
              <a:rPr lang="cs-CZ" sz="3500" dirty="0">
                <a:solidFill>
                  <a:srgbClr val="E2007A"/>
                </a:solidFill>
              </a:rPr>
              <a:t>Hradci </a:t>
            </a:r>
            <a:r>
              <a:rPr lang="cs-CZ" sz="3500" dirty="0">
                <a:sym typeface="Wingdings" panose="05000000000000000000" pitchFamily="2" charset="2"/>
              </a:rPr>
              <a:t></a:t>
            </a:r>
            <a:endParaRPr lang="cs-CZ" sz="3500" dirty="0"/>
          </a:p>
        </p:txBody>
      </p:sp>
      <p:sp>
        <p:nvSpPr>
          <p:cNvPr id="10" name="TextovéPole 9"/>
          <p:cNvSpPr txBox="1"/>
          <p:nvPr/>
        </p:nvSpPr>
        <p:spPr>
          <a:xfrm rot="21283405">
            <a:off x="9306350" y="5430557"/>
            <a:ext cx="3690526" cy="678676"/>
          </a:xfrm>
          <a:prstGeom prst="rect">
            <a:avLst/>
          </a:prstGeom>
          <a:noFill/>
        </p:spPr>
        <p:txBody>
          <a:bodyPr wrap="square" lIns="134426" tIns="67213" rIns="134426" bIns="67213" rtlCol="0">
            <a:spAutoFit/>
          </a:bodyPr>
          <a:lstStyle/>
          <a:p>
            <a:r>
              <a:rPr lang="cs-CZ" sz="3500" dirty="0" err="1">
                <a:solidFill>
                  <a:srgbClr val="333333"/>
                </a:solidFill>
              </a:rPr>
              <a:t>S</a:t>
            </a:r>
            <a:r>
              <a:rPr lang="cs-CZ" sz="3500" dirty="0" err="1" smtClean="0">
                <a:solidFill>
                  <a:srgbClr val="333333"/>
                </a:solidFill>
              </a:rPr>
              <a:t>me</a:t>
            </a:r>
            <a:r>
              <a:rPr lang="cs-CZ" sz="3500" dirty="0" smtClean="0">
                <a:solidFill>
                  <a:srgbClr val="333333"/>
                </a:solidFill>
              </a:rPr>
              <a:t> </a:t>
            </a:r>
            <a:r>
              <a:rPr lang="cs-CZ" sz="3500" dirty="0">
                <a:solidFill>
                  <a:srgbClr val="333333"/>
                </a:solidFill>
              </a:rPr>
              <a:t>jedna </a:t>
            </a:r>
            <a:r>
              <a:rPr lang="cs-CZ" sz="3500" dirty="0">
                <a:solidFill>
                  <a:srgbClr val="E2007A"/>
                </a:solidFill>
              </a:rPr>
              <a:t>rodina</a:t>
            </a:r>
          </a:p>
        </p:txBody>
      </p:sp>
      <p:sp>
        <p:nvSpPr>
          <p:cNvPr id="11" name="TextovéPole 10"/>
          <p:cNvSpPr txBox="1"/>
          <p:nvPr/>
        </p:nvSpPr>
        <p:spPr>
          <a:xfrm rot="20901540">
            <a:off x="630154" y="3855491"/>
            <a:ext cx="3765250" cy="1212957"/>
          </a:xfrm>
          <a:prstGeom prst="rect">
            <a:avLst/>
          </a:prstGeom>
          <a:noFill/>
        </p:spPr>
        <p:txBody>
          <a:bodyPr wrap="square" lIns="134426" tIns="67213" rIns="134426" bIns="67213" rtlCol="0">
            <a:spAutoFit/>
          </a:bodyPr>
          <a:lstStyle/>
          <a:p>
            <a:r>
              <a:rPr lang="cs-CZ" sz="3500" dirty="0">
                <a:solidFill>
                  <a:srgbClr val="333333"/>
                </a:solidFill>
              </a:rPr>
              <a:t>Š</a:t>
            </a:r>
            <a:r>
              <a:rPr lang="cs-CZ" sz="3500" dirty="0" smtClean="0">
                <a:solidFill>
                  <a:srgbClr val="333333"/>
                </a:solidFill>
              </a:rPr>
              <a:t>tudujeme</a:t>
            </a:r>
            <a:r>
              <a:rPr lang="cs-CZ" sz="3500" dirty="0" smtClean="0"/>
              <a:t> </a:t>
            </a:r>
            <a:r>
              <a:rPr lang="cs-CZ" sz="3500" dirty="0" err="1" smtClean="0">
                <a:solidFill>
                  <a:srgbClr val="E2007A"/>
                </a:solidFill>
              </a:rPr>
              <a:t>kvalitne</a:t>
            </a:r>
            <a:r>
              <a:rPr lang="cs-CZ" sz="3500" dirty="0" smtClean="0">
                <a:solidFill>
                  <a:srgbClr val="E2007A"/>
                </a:solidFill>
              </a:rPr>
              <a:t> a </a:t>
            </a:r>
            <a:r>
              <a:rPr lang="cs-CZ" sz="3500" dirty="0" err="1" smtClean="0">
                <a:solidFill>
                  <a:srgbClr val="E2007A"/>
                </a:solidFill>
              </a:rPr>
              <a:t>modulárne</a:t>
            </a:r>
            <a:endParaRPr lang="cs-CZ" sz="3500" dirty="0">
              <a:solidFill>
                <a:srgbClr val="E2007A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 rot="310383">
            <a:off x="2177402" y="5877600"/>
            <a:ext cx="5236919" cy="674348"/>
          </a:xfrm>
          <a:prstGeom prst="rect">
            <a:avLst/>
          </a:prstGeom>
          <a:noFill/>
        </p:spPr>
        <p:txBody>
          <a:bodyPr wrap="square" lIns="134426" tIns="67213" rIns="134426" bIns="67213" rtlCol="0">
            <a:spAutoFit/>
          </a:bodyPr>
          <a:lstStyle/>
          <a:p>
            <a:r>
              <a:rPr lang="cs-CZ" sz="3500" dirty="0">
                <a:solidFill>
                  <a:srgbClr val="333333"/>
                </a:solidFill>
              </a:rPr>
              <a:t>Podporujeme</a:t>
            </a:r>
            <a:r>
              <a:rPr lang="cs-CZ" sz="3500" dirty="0"/>
              <a:t> </a:t>
            </a:r>
            <a:r>
              <a:rPr lang="cs-CZ" sz="3500" dirty="0" err="1" smtClean="0">
                <a:solidFill>
                  <a:srgbClr val="E2007A"/>
                </a:solidFill>
              </a:rPr>
              <a:t>cestovateľov</a:t>
            </a:r>
            <a:endParaRPr lang="cs-CZ" sz="3500" dirty="0">
              <a:solidFill>
                <a:srgbClr val="E2007A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717">
            <a:off x="7259073" y="5731137"/>
            <a:ext cx="711353" cy="121999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4640">
            <a:off x="9488976" y="6228725"/>
            <a:ext cx="1199052" cy="1120187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 rot="619790">
            <a:off x="7063510" y="1769356"/>
            <a:ext cx="4562173" cy="674348"/>
          </a:xfrm>
          <a:prstGeom prst="rect">
            <a:avLst/>
          </a:prstGeom>
          <a:noFill/>
        </p:spPr>
        <p:txBody>
          <a:bodyPr wrap="square" lIns="134426" tIns="67213" rIns="134426" bIns="67213" rtlCol="0">
            <a:spAutoFit/>
          </a:bodyPr>
          <a:lstStyle/>
          <a:p>
            <a:r>
              <a:rPr lang="cs-CZ" sz="3500" dirty="0" smtClean="0">
                <a:solidFill>
                  <a:srgbClr val="333333"/>
                </a:solidFill>
              </a:rPr>
              <a:t>Máme </a:t>
            </a:r>
            <a:r>
              <a:rPr lang="cs-CZ" sz="3500" dirty="0" err="1" smtClean="0">
                <a:solidFill>
                  <a:srgbClr val="333333"/>
                </a:solidFill>
              </a:rPr>
              <a:t>radi</a:t>
            </a:r>
            <a:r>
              <a:rPr lang="cs-CZ" sz="3500" dirty="0" smtClean="0">
                <a:solidFill>
                  <a:srgbClr val="333333"/>
                </a:solidFill>
              </a:rPr>
              <a:t> </a:t>
            </a:r>
            <a:r>
              <a:rPr lang="cs-CZ" sz="3500" dirty="0" err="1" smtClean="0">
                <a:solidFill>
                  <a:srgbClr val="E2007A"/>
                </a:solidFill>
              </a:rPr>
              <a:t>absolventov</a:t>
            </a:r>
            <a:endParaRPr lang="cs-CZ" sz="3500" dirty="0">
              <a:solidFill>
                <a:srgbClr val="E2007A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 rot="21283405">
            <a:off x="5567826" y="2720693"/>
            <a:ext cx="4267265" cy="674348"/>
          </a:xfrm>
          <a:prstGeom prst="rect">
            <a:avLst/>
          </a:prstGeom>
          <a:noFill/>
        </p:spPr>
        <p:txBody>
          <a:bodyPr wrap="square" lIns="134426" tIns="67213" rIns="134426" bIns="67213" rtlCol="0">
            <a:spAutoFit/>
          </a:bodyPr>
          <a:lstStyle/>
          <a:p>
            <a:r>
              <a:rPr lang="cs-CZ" sz="3500" dirty="0" smtClean="0">
                <a:solidFill>
                  <a:srgbClr val="333333"/>
                </a:solidFill>
              </a:rPr>
              <a:t>O </a:t>
            </a:r>
            <a:r>
              <a:rPr lang="cs-CZ" sz="3500" dirty="0" err="1" smtClean="0">
                <a:solidFill>
                  <a:srgbClr val="E2007A"/>
                </a:solidFill>
              </a:rPr>
              <a:t>prax</a:t>
            </a:r>
            <a:r>
              <a:rPr lang="cs-CZ" sz="3500" dirty="0" smtClean="0">
                <a:solidFill>
                  <a:srgbClr val="333333"/>
                </a:solidFill>
              </a:rPr>
              <a:t> tu </a:t>
            </a:r>
            <a:r>
              <a:rPr lang="cs-CZ" sz="3500" dirty="0" err="1" smtClean="0">
                <a:solidFill>
                  <a:srgbClr val="333333"/>
                </a:solidFill>
              </a:rPr>
              <a:t>nie</a:t>
            </a:r>
            <a:r>
              <a:rPr lang="cs-CZ" sz="3500" dirty="0" smtClean="0">
                <a:solidFill>
                  <a:srgbClr val="333333"/>
                </a:solidFill>
              </a:rPr>
              <a:t> je </a:t>
            </a:r>
            <a:r>
              <a:rPr lang="cs-CZ" sz="3500" dirty="0" err="1" smtClean="0">
                <a:solidFill>
                  <a:srgbClr val="333333"/>
                </a:solidFill>
              </a:rPr>
              <a:t>núdza</a:t>
            </a:r>
            <a:endParaRPr lang="cs-CZ" sz="3500" dirty="0">
              <a:solidFill>
                <a:srgbClr val="E2007A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76" y="4290184"/>
            <a:ext cx="838015" cy="7582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323" y="540271"/>
            <a:ext cx="2449921" cy="1172790"/>
          </a:xfrm>
          <a:prstGeom prst="rect">
            <a:avLst/>
          </a:prstGeom>
          <a:scene3d>
            <a:camera prst="orthographicFront">
              <a:rot lat="0" lon="0" rev="20099999"/>
            </a:camera>
            <a:lightRig rig="threePt" dir="t"/>
          </a:scene3d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73" y="3495664"/>
            <a:ext cx="1355391" cy="991038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44" y="1710849"/>
            <a:ext cx="1196431" cy="113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25" y="869659"/>
            <a:ext cx="11643500" cy="909480"/>
          </a:xfrm>
        </p:spPr>
        <p:txBody>
          <a:bodyPr/>
          <a:lstStyle/>
          <a:p>
            <a:r>
              <a:rPr lang="cs-CZ" sz="5900" dirty="0">
                <a:solidFill>
                  <a:srgbClr val="E2007A"/>
                </a:solidFill>
              </a:rPr>
              <a:t>kontakt</a:t>
            </a:r>
            <a:endParaRPr lang="en-US" sz="5900" dirty="0">
              <a:solidFill>
                <a:srgbClr val="E2007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77776" y="1817062"/>
            <a:ext cx="5551809" cy="3115698"/>
          </a:xfrm>
        </p:spPr>
        <p:txBody>
          <a:bodyPr numCol="1">
            <a:normAutofit/>
          </a:bodyPr>
          <a:lstStyle/>
          <a:p>
            <a:pPr marL="0" indent="0">
              <a:lnSpc>
                <a:spcPts val="4410"/>
              </a:lnSpc>
              <a:buNone/>
            </a:pPr>
            <a:r>
              <a:rPr lang="cs-CZ" sz="2900" dirty="0">
                <a:solidFill>
                  <a:srgbClr val="E2007A"/>
                </a:solidFill>
              </a:rPr>
              <a:t>Fakulta managementu VŠE</a:t>
            </a:r>
          </a:p>
          <a:p>
            <a:pPr marL="0" indent="0">
              <a:lnSpc>
                <a:spcPts val="4410"/>
              </a:lnSpc>
              <a:buNone/>
            </a:pPr>
            <a:r>
              <a:rPr lang="cs-CZ" sz="2900" b="0" dirty="0">
                <a:solidFill>
                  <a:schemeClr val="tx1"/>
                </a:solidFill>
              </a:rPr>
              <a:t>Jarošovská 1117, Jindřichův Hradec</a:t>
            </a:r>
          </a:p>
          <a:p>
            <a:pPr marL="0" indent="0">
              <a:lnSpc>
                <a:spcPts val="4410"/>
              </a:lnSpc>
              <a:buNone/>
            </a:pPr>
            <a:r>
              <a:rPr lang="cs-CZ" sz="2900" b="0" dirty="0">
                <a:solidFill>
                  <a:schemeClr val="tx1"/>
                </a:solidFill>
              </a:rPr>
              <a:t> </a:t>
            </a:r>
            <a:r>
              <a:rPr lang="cs-CZ" sz="2900" b="0" dirty="0" smtClean="0">
                <a:solidFill>
                  <a:schemeClr val="tx1"/>
                </a:solidFill>
              </a:rPr>
              <a:t>     384 </a:t>
            </a:r>
            <a:r>
              <a:rPr lang="cs-CZ" sz="2900" b="0" dirty="0">
                <a:solidFill>
                  <a:schemeClr val="tx1"/>
                </a:solidFill>
              </a:rPr>
              <a:t>417 </a:t>
            </a:r>
            <a:r>
              <a:rPr lang="cs-CZ" sz="2900" b="0" dirty="0" smtClean="0">
                <a:solidFill>
                  <a:schemeClr val="tx1"/>
                </a:solidFill>
              </a:rPr>
              <a:t>277</a:t>
            </a:r>
          </a:p>
          <a:p>
            <a:pPr marL="0" indent="0">
              <a:lnSpc>
                <a:spcPts val="4410"/>
              </a:lnSpc>
              <a:buNone/>
            </a:pPr>
            <a:r>
              <a:rPr lang="cs-CZ" sz="2900" b="0" dirty="0" smtClean="0">
                <a:solidFill>
                  <a:schemeClr val="tx1"/>
                </a:solidFill>
              </a:rPr>
              <a:t>      info@fm.vse.cz</a:t>
            </a:r>
          </a:p>
          <a:p>
            <a:pPr marL="0" indent="0">
              <a:lnSpc>
                <a:spcPts val="4410"/>
              </a:lnSpc>
              <a:buNone/>
            </a:pPr>
            <a:r>
              <a:rPr lang="cs-CZ" sz="2900" b="0" dirty="0" smtClean="0">
                <a:solidFill>
                  <a:schemeClr val="tx1"/>
                </a:solidFill>
              </a:rPr>
              <a:t>      http</a:t>
            </a:r>
            <a:r>
              <a:rPr lang="cs-CZ" sz="2900" b="0" dirty="0">
                <a:solidFill>
                  <a:schemeClr val="tx1"/>
                </a:solidFill>
              </a:rPr>
              <a:t>://</a:t>
            </a:r>
            <a:r>
              <a:rPr lang="cs-CZ" sz="2900" b="0" dirty="0" smtClean="0">
                <a:solidFill>
                  <a:schemeClr val="tx1"/>
                </a:solidFill>
              </a:rPr>
              <a:t>www.fm.vse.cz</a:t>
            </a:r>
          </a:p>
          <a:p>
            <a:pPr marL="0" indent="0">
              <a:lnSpc>
                <a:spcPts val="4410"/>
              </a:lnSpc>
              <a:buNone/>
            </a:pPr>
            <a:endParaRPr lang="cs-CZ" sz="2900" dirty="0" smtClean="0"/>
          </a:p>
        </p:txBody>
      </p:sp>
      <p:pic>
        <p:nvPicPr>
          <p:cNvPr id="1026" name="Picture 2" descr="http://simpleicon.com/wp-content/uploads/mail-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6957" y="3713956"/>
            <a:ext cx="264625" cy="2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686735"/>
              </p:ext>
            </p:extLst>
          </p:nvPr>
        </p:nvGraphicFramePr>
        <p:xfrm>
          <a:off x="1076957" y="3133771"/>
          <a:ext cx="264625" cy="26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CorelDRAW" r:id="rId4" imgW="5986146" imgH="5948734" progId="CorelDraw.Graphic.18">
                  <p:embed/>
                </p:oleObj>
              </mc:Choice>
              <mc:Fallback>
                <p:oleObj name="CorelDRAW" r:id="rId4" imgW="5986146" imgH="5948734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6957" y="3133771"/>
                        <a:ext cx="264625" cy="262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https://cdn4.iconfinder.com/data/icons/pictype-free-vector-icons/16/home-512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33" y="4261193"/>
            <a:ext cx="264625" cy="2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18" y="1972048"/>
            <a:ext cx="6495603" cy="2744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ovéPole 9"/>
          <p:cNvSpPr txBox="1"/>
          <p:nvPr/>
        </p:nvSpPr>
        <p:spPr>
          <a:xfrm>
            <a:off x="12097695" y="6876975"/>
            <a:ext cx="528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E3007A"/>
                </a:solidFill>
              </a:rPr>
              <a:t>14</a:t>
            </a:r>
            <a:endParaRPr lang="cs-CZ" sz="1800" b="1" dirty="0">
              <a:solidFill>
                <a:srgbClr val="E3007A"/>
              </a:solidFill>
            </a:endParaRPr>
          </a:p>
        </p:txBody>
      </p:sp>
      <p:pic>
        <p:nvPicPr>
          <p:cNvPr id="14" name="Obrázek 13">
            <a:hlinkClick r:id="rId8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57" y="4932759"/>
            <a:ext cx="1246863" cy="469132"/>
          </a:xfrm>
          <a:prstGeom prst="rect">
            <a:avLst/>
          </a:prstGeom>
        </p:spPr>
      </p:pic>
      <p:pic>
        <p:nvPicPr>
          <p:cNvPr id="15" name="Obrázek 14">
            <a:hlinkClick r:id="rId10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81" y="4932759"/>
            <a:ext cx="725066" cy="46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7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221" y="2332206"/>
            <a:ext cx="11426508" cy="2280624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Těšíme se na</a:t>
            </a:r>
            <a:b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vás v </a:t>
            </a:r>
            <a:r>
              <a:rPr lang="cs-CZ" dirty="0" smtClean="0">
                <a:solidFill>
                  <a:srgbClr val="E2007A"/>
                </a:solidFill>
              </a:rPr>
              <a:t>Hradci!</a:t>
            </a:r>
            <a:endParaRPr lang="en-US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50" y="5262619"/>
            <a:ext cx="2646250" cy="61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25" y="869659"/>
            <a:ext cx="11643500" cy="909480"/>
          </a:xfrm>
        </p:spPr>
        <p:txBody>
          <a:bodyPr/>
          <a:lstStyle/>
          <a:p>
            <a:r>
              <a:rPr lang="sk-SK" sz="5900" dirty="0" smtClean="0"/>
              <a:t>základné </a:t>
            </a:r>
            <a:r>
              <a:rPr lang="sk-SK" sz="5900" dirty="0" smtClean="0">
                <a:solidFill>
                  <a:srgbClr val="E2007A"/>
                </a:solidFill>
              </a:rPr>
              <a:t>informácie</a:t>
            </a:r>
            <a:endParaRPr lang="sk-SK" sz="5900" dirty="0">
              <a:solidFill>
                <a:srgbClr val="E2007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04940" y="1836415"/>
            <a:ext cx="7216709" cy="5328591"/>
          </a:xfrm>
        </p:spPr>
        <p:txBody>
          <a:bodyPr numCol="1">
            <a:normAutofit fontScale="85000" lnSpcReduction="20000"/>
          </a:bodyPr>
          <a:lstStyle/>
          <a:p>
            <a:pPr marL="252049" indent="-264618"/>
            <a:r>
              <a:rPr lang="sk-SK" sz="2300" dirty="0" smtClean="0">
                <a:solidFill>
                  <a:schemeClr val="tx1"/>
                </a:solidFill>
              </a:rPr>
              <a:t>Fakulta ponúka bakalárske, magisterské aj doktorské štúdium v odbore manažment</a:t>
            </a:r>
            <a:endParaRPr lang="sk-SK" dirty="0" smtClean="0">
              <a:solidFill>
                <a:schemeClr val="tx1"/>
              </a:solidFill>
            </a:endParaRPr>
          </a:p>
          <a:p>
            <a:pPr marL="540000" lvl="1" indent="-264618"/>
            <a:r>
              <a:rPr lang="sk-SK" sz="2100" dirty="0" smtClean="0"/>
              <a:t>Prezenčná aj kombinovaná forma</a:t>
            </a:r>
          </a:p>
          <a:p>
            <a:pPr marL="540000" lvl="1" indent="-264618"/>
            <a:r>
              <a:rPr lang="sk-SK" sz="2100" dirty="0" smtClean="0"/>
              <a:t>modulárna forma vyučovania</a:t>
            </a:r>
          </a:p>
          <a:p>
            <a:pPr marL="252049" indent="-264618"/>
            <a:endParaRPr lang="sk-SK" sz="2300" dirty="0" smtClean="0">
              <a:solidFill>
                <a:schemeClr val="tx1"/>
              </a:solidFill>
            </a:endParaRPr>
          </a:p>
          <a:p>
            <a:pPr marL="252049" indent="-264618"/>
            <a:r>
              <a:rPr lang="sk-SK" sz="2300" dirty="0" smtClean="0">
                <a:solidFill>
                  <a:schemeClr val="tx1"/>
                </a:solidFill>
              </a:rPr>
              <a:t>Fakulta má plne vybavený a novo zrekonštruovaný areál</a:t>
            </a:r>
          </a:p>
          <a:p>
            <a:pPr marL="540000" lvl="1" indent="-264618"/>
            <a:r>
              <a:rPr lang="sk-SK" sz="2100" dirty="0" smtClean="0"/>
              <a:t>Hlavná budova, Knižničné a informačné centrum, areál internátov a menzy</a:t>
            </a:r>
          </a:p>
          <a:p>
            <a:pPr marL="540000" lvl="1" indent="-264618"/>
            <a:r>
              <a:rPr lang="sk-SK" sz="2100" dirty="0" smtClean="0"/>
              <a:t>modernizácia za prostriedky EU – OP Výskum a vývoj pre inovácie</a:t>
            </a:r>
          </a:p>
          <a:p>
            <a:pPr marL="252049" indent="-264618"/>
            <a:endParaRPr lang="sk-SK" sz="2300" dirty="0" smtClean="0">
              <a:solidFill>
                <a:schemeClr val="tx1"/>
              </a:solidFill>
            </a:endParaRPr>
          </a:p>
          <a:p>
            <a:pPr marL="252049" indent="-264618"/>
            <a:r>
              <a:rPr lang="sk-SK" sz="2300" dirty="0" smtClean="0">
                <a:solidFill>
                  <a:schemeClr val="tx1"/>
                </a:solidFill>
              </a:rPr>
              <a:t>Fakulta svojim študentom ponúka</a:t>
            </a:r>
          </a:p>
          <a:p>
            <a:pPr marL="540000" lvl="1" indent="-264618"/>
            <a:r>
              <a:rPr lang="sk-SK" sz="2100" dirty="0" smtClean="0"/>
              <a:t>zázemie najväčšej a najstaršej českej ekonomicko-manažérskej vysokej školy</a:t>
            </a:r>
          </a:p>
          <a:p>
            <a:pPr marL="540000" lvl="1" indent="-264618"/>
            <a:r>
              <a:rPr lang="sk-SK" sz="2100" dirty="0" smtClean="0"/>
              <a:t>kvalitné vzdelanie na všetkých troch stupňoch vysokoškolského štúdia</a:t>
            </a:r>
          </a:p>
          <a:p>
            <a:pPr marL="540000" lvl="1" indent="-264618"/>
            <a:r>
              <a:rPr lang="sk-SK" sz="2100" dirty="0" smtClean="0"/>
              <a:t>nastavenie štúdia podľa individuálnych potrieb študentov</a:t>
            </a:r>
          </a:p>
          <a:p>
            <a:pPr marL="540000" lvl="1" indent="-264618"/>
            <a:r>
              <a:rPr lang="sk-SK" sz="2100" dirty="0" smtClean="0"/>
              <a:t>široké možnosti štúdia v zahraničí</a:t>
            </a:r>
          </a:p>
          <a:p>
            <a:pPr marL="540000" lvl="1" indent="-264618"/>
            <a:r>
              <a:rPr lang="sk-SK" sz="2100" dirty="0"/>
              <a:t>v</a:t>
            </a:r>
            <a:r>
              <a:rPr lang="sk-SK" sz="2100" dirty="0" smtClean="0"/>
              <a:t>ysokú mieru uplatnenia absolventov v praxi v ČR, v SR aj vo svete</a:t>
            </a:r>
          </a:p>
          <a:p>
            <a:pPr marL="540000" lvl="1" indent="-264618"/>
            <a:r>
              <a:rPr lang="sk-SK" sz="2100" dirty="0"/>
              <a:t>nové Knižničné </a:t>
            </a:r>
            <a:r>
              <a:rPr lang="sk-SK" sz="2100" dirty="0" smtClean="0"/>
              <a:t>a informačné centrum a zmodernizované internáty</a:t>
            </a:r>
          </a:p>
          <a:p>
            <a:pPr marL="540000" lvl="1" indent="-264618"/>
            <a:r>
              <a:rPr lang="sk-SK" sz="2100" dirty="0" smtClean="0"/>
              <a:t>štúdium v domácej a priateľskej atmosfére v </a:t>
            </a:r>
            <a:r>
              <a:rPr lang="sk-SK" sz="2100" dirty="0" err="1" smtClean="0"/>
              <a:t>Jindřichovom</a:t>
            </a:r>
            <a:r>
              <a:rPr lang="sk-SK" sz="2100" dirty="0" smtClean="0"/>
              <a:t> Hradci s bohatým kultúrnym a spoločenským životom</a:t>
            </a:r>
            <a:endParaRPr lang="sk-SK" sz="21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1035">
            <a:off x="8160393" y="2005101"/>
            <a:ext cx="2266235" cy="1507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374">
            <a:off x="10484026" y="1818537"/>
            <a:ext cx="2611934" cy="173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949">
            <a:off x="8034534" y="3554207"/>
            <a:ext cx="2294349" cy="1526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12" y="3533808"/>
            <a:ext cx="2294349" cy="1526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953">
            <a:off x="10553116" y="5044096"/>
            <a:ext cx="2400210" cy="1597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648">
            <a:off x="8027995" y="5051356"/>
            <a:ext cx="2400210" cy="1597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ovéPole 11"/>
          <p:cNvSpPr txBox="1"/>
          <p:nvPr/>
        </p:nvSpPr>
        <p:spPr>
          <a:xfrm>
            <a:off x="12097695" y="6876975"/>
            <a:ext cx="39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E3007A"/>
                </a:solidFill>
              </a:rPr>
              <a:t>1</a:t>
            </a:r>
            <a:endParaRPr lang="cs-CZ" sz="1800" b="1" dirty="0">
              <a:solidFill>
                <a:srgbClr val="E3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0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25" y="869659"/>
            <a:ext cx="11643500" cy="909480"/>
          </a:xfrm>
        </p:spPr>
        <p:txBody>
          <a:bodyPr/>
          <a:lstStyle/>
          <a:p>
            <a:r>
              <a:rPr lang="sk-SK" sz="5900" dirty="0" smtClean="0"/>
              <a:t>internáty a </a:t>
            </a:r>
            <a:r>
              <a:rPr lang="sk-SK" sz="5900" dirty="0" smtClean="0">
                <a:solidFill>
                  <a:srgbClr val="E2007A"/>
                </a:solidFill>
              </a:rPr>
              <a:t>menza</a:t>
            </a:r>
            <a:endParaRPr lang="sk-SK" sz="5900" dirty="0">
              <a:solidFill>
                <a:srgbClr val="E2007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99078" y="2357740"/>
            <a:ext cx="6398461" cy="3915862"/>
          </a:xfrm>
        </p:spPr>
        <p:txBody>
          <a:bodyPr numCol="1"/>
          <a:lstStyle/>
          <a:p>
            <a:pPr marL="252049" indent="-264618"/>
            <a:r>
              <a:rPr lang="sk-SK" sz="2000" dirty="0" smtClean="0">
                <a:solidFill>
                  <a:schemeClr val="tx1"/>
                </a:solidFill>
              </a:rPr>
              <a:t>Areál internátov je 10 min. chôdze od budovy fakulty</a:t>
            </a:r>
          </a:p>
          <a:p>
            <a:pPr marL="1176227" lvl="1" indent="-264618">
              <a:spcBef>
                <a:spcPts val="0"/>
              </a:spcBef>
            </a:pPr>
            <a:r>
              <a:rPr lang="sk-SK" sz="1800" dirty="0" smtClean="0"/>
              <a:t>pokojná časť centra mesta </a:t>
            </a:r>
          </a:p>
          <a:p>
            <a:pPr marL="1176227" lvl="1" indent="-264618">
              <a:spcBef>
                <a:spcPts val="0"/>
              </a:spcBef>
            </a:pPr>
            <a:r>
              <a:rPr lang="sk-SK" sz="1800" dirty="0"/>
              <a:t>všetka občianska vybavenosť v najbližšom okolí</a:t>
            </a:r>
            <a:endParaRPr lang="sk-SK" sz="1800" dirty="0" smtClean="0"/>
          </a:p>
          <a:p>
            <a:pPr marL="252049" indent="-264618"/>
            <a:r>
              <a:rPr lang="sk-SK" sz="2000" dirty="0" smtClean="0">
                <a:solidFill>
                  <a:schemeClr val="tx1"/>
                </a:solidFill>
              </a:rPr>
              <a:t>Dostatočná kapacita internátov: 343 lôžok</a:t>
            </a:r>
          </a:p>
          <a:p>
            <a:pPr marL="1176227" lvl="1" indent="-264618">
              <a:spcBef>
                <a:spcPts val="0"/>
              </a:spcBef>
            </a:pPr>
            <a:r>
              <a:rPr lang="sk-SK" sz="1800" dirty="0" smtClean="0"/>
              <a:t>bunkový </a:t>
            </a:r>
            <a:r>
              <a:rPr lang="sk-SK" sz="1800" dirty="0"/>
              <a:t>typ </a:t>
            </a:r>
            <a:r>
              <a:rPr lang="sk-SK" sz="1800" dirty="0" smtClean="0"/>
              <a:t>ubytovania</a:t>
            </a:r>
          </a:p>
          <a:p>
            <a:pPr marL="1176227" lvl="1" indent="-264618">
              <a:spcBef>
                <a:spcPts val="0"/>
              </a:spcBef>
            </a:pPr>
            <a:r>
              <a:rPr lang="sk-SK" sz="1800" dirty="0" smtClean="0"/>
              <a:t>(všetkých študentov prezenčného štúdia je okolo 1000)</a:t>
            </a:r>
          </a:p>
          <a:p>
            <a:pPr marL="252049" indent="-264618"/>
            <a:r>
              <a:rPr lang="sk-SK" sz="2000" dirty="0">
                <a:solidFill>
                  <a:schemeClr val="tx1"/>
                </a:solidFill>
              </a:rPr>
              <a:t>Možnosti športového a spoločenského vyžitia</a:t>
            </a:r>
            <a:endParaRPr lang="sk-SK" sz="2000" dirty="0" smtClean="0">
              <a:solidFill>
                <a:schemeClr val="tx1"/>
              </a:solidFill>
            </a:endParaRPr>
          </a:p>
          <a:p>
            <a:pPr marL="252049" indent="-264618"/>
            <a:r>
              <a:rPr lang="sk-SK" sz="2000" dirty="0" smtClean="0">
                <a:solidFill>
                  <a:schemeClr val="tx1"/>
                </a:solidFill>
              </a:rPr>
              <a:t>Možnosť parkovania priamo pred internátom</a:t>
            </a:r>
          </a:p>
          <a:p>
            <a:pPr marL="252049" indent="-264618"/>
            <a:endParaRPr lang="sk-SK" sz="2000" dirty="0" smtClean="0">
              <a:solidFill>
                <a:schemeClr val="tx1"/>
              </a:solidFill>
            </a:endParaRPr>
          </a:p>
          <a:p>
            <a:pPr marL="252049" indent="-264618"/>
            <a:r>
              <a:rPr lang="sk-SK" sz="2000" dirty="0" smtClean="0">
                <a:solidFill>
                  <a:schemeClr val="tx1"/>
                </a:solidFill>
              </a:rPr>
              <a:t>Menza priamo v objektu internátov</a:t>
            </a:r>
            <a:endParaRPr lang="sk-SK" sz="3100" dirty="0" smtClean="0">
              <a:solidFill>
                <a:schemeClr val="tx1"/>
              </a:solidFill>
            </a:endParaRPr>
          </a:p>
          <a:p>
            <a:pPr marL="1176227" lvl="1" indent="-264618">
              <a:spcBef>
                <a:spcPts val="0"/>
              </a:spcBef>
            </a:pPr>
            <a:r>
              <a:rPr lang="sk-SK" sz="1800" dirty="0" smtClean="0"/>
              <a:t>dve jedlá za zvýhodnenú cenu pre študentov</a:t>
            </a:r>
          </a:p>
          <a:p>
            <a:pPr marL="252049" indent="-264618"/>
            <a:endParaRPr lang="sk-SK" sz="2000" dirty="0" smtClean="0">
              <a:solidFill>
                <a:schemeClr val="tx1"/>
              </a:solidFill>
            </a:endParaRPr>
          </a:p>
          <a:p>
            <a:pPr marL="252049" indent="-264618"/>
            <a:r>
              <a:rPr lang="sk-SK" sz="2000" dirty="0" smtClean="0">
                <a:solidFill>
                  <a:schemeClr val="tx1"/>
                </a:solidFill>
              </a:rPr>
              <a:t>Pri podávaní žiadostí o ubytovanie na internáte sú </a:t>
            </a:r>
            <a:r>
              <a:rPr lang="sk-SK" sz="2000" dirty="0">
                <a:solidFill>
                  <a:schemeClr val="tx1"/>
                </a:solidFill>
              </a:rPr>
              <a:t>š</a:t>
            </a:r>
            <a:r>
              <a:rPr lang="sk-SK" sz="2000" dirty="0" smtClean="0">
                <a:solidFill>
                  <a:schemeClr val="tx1"/>
                </a:solidFill>
              </a:rPr>
              <a:t>tudenti 1. ročníku zvýhodňovaní</a:t>
            </a:r>
            <a:endParaRPr lang="sk-SK" sz="20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021621" y="6875044"/>
            <a:ext cx="514019" cy="369332"/>
          </a:xfrm>
        </p:spPr>
        <p:txBody>
          <a:bodyPr/>
          <a:lstStyle/>
          <a:p>
            <a:pPr marL="0" indent="0" defTabSz="1043056">
              <a:buNone/>
            </a:pPr>
            <a:r>
              <a:rPr lang="cs-CZ" sz="1800" b="1" dirty="0" smtClean="0">
                <a:solidFill>
                  <a:srgbClr val="E3007A"/>
                </a:solidFill>
                <a:latin typeface="+mn-lt"/>
                <a:cs typeface="+mn-cs"/>
              </a:rPr>
              <a:t>2</a:t>
            </a:r>
            <a:endParaRPr lang="en-US" sz="1800" b="1" dirty="0">
              <a:solidFill>
                <a:srgbClr val="E3007A"/>
              </a:solidFill>
              <a:latin typeface="+mn-lt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279" y="4152460"/>
            <a:ext cx="1411332" cy="2116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55" y="2357740"/>
            <a:ext cx="4816656" cy="1635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954" y="4156713"/>
            <a:ext cx="3183968" cy="2116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215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25" y="869659"/>
            <a:ext cx="11643500" cy="909480"/>
          </a:xfrm>
        </p:spPr>
        <p:txBody>
          <a:bodyPr/>
          <a:lstStyle/>
          <a:p>
            <a:r>
              <a:rPr lang="sk-SK" sz="5900" dirty="0" smtClean="0">
                <a:solidFill>
                  <a:srgbClr val="E2007A"/>
                </a:solidFill>
              </a:rPr>
              <a:t>podmienky</a:t>
            </a:r>
            <a:r>
              <a:rPr lang="sk-SK" sz="5900" dirty="0" smtClean="0"/>
              <a:t> prijatia</a:t>
            </a:r>
            <a:endParaRPr lang="sk-SK" sz="5900" dirty="0">
              <a:solidFill>
                <a:srgbClr val="E2007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04940" y="1980431"/>
            <a:ext cx="11516480" cy="4896543"/>
          </a:xfrm>
        </p:spPr>
        <p:txBody>
          <a:bodyPr numCol="1">
            <a:normAutofit fontScale="55000" lnSpcReduction="20000"/>
          </a:bodyPr>
          <a:lstStyle/>
          <a:p>
            <a:pPr marL="252049" indent="-264618"/>
            <a:r>
              <a:rPr lang="sk-SK" sz="3600" dirty="0" smtClean="0">
                <a:solidFill>
                  <a:schemeClr val="tx1"/>
                </a:solidFill>
              </a:rPr>
              <a:t>Prijímacia skúška sa skladá z nasledujúcich častí</a:t>
            </a:r>
          </a:p>
          <a:p>
            <a:pPr marL="1176227" lvl="1" indent="-264618">
              <a:lnSpc>
                <a:spcPct val="120000"/>
              </a:lnSpc>
              <a:spcBef>
                <a:spcPts val="0"/>
              </a:spcBef>
            </a:pPr>
            <a:r>
              <a:rPr lang="sk-SK" sz="3300" dirty="0" smtClean="0"/>
              <a:t>Predpoklady na manažérske rozhodovanie</a:t>
            </a:r>
          </a:p>
          <a:p>
            <a:pPr marL="1176227" lvl="1" indent="-264618">
              <a:lnSpc>
                <a:spcPct val="120000"/>
              </a:lnSpc>
              <a:spcBef>
                <a:spcPts val="0"/>
              </a:spcBef>
            </a:pPr>
            <a:r>
              <a:rPr lang="sk-SK" sz="3300" dirty="0" smtClean="0"/>
              <a:t>Svetový jazyk</a:t>
            </a:r>
          </a:p>
          <a:p>
            <a:pPr marL="1848357" lvl="2" indent="-264618"/>
            <a:r>
              <a:rPr lang="sk-SK" sz="3300" dirty="0" smtClean="0"/>
              <a:t>angličtina, nemčina, ruština, francúzština </a:t>
            </a:r>
            <a:r>
              <a:rPr lang="sk-SK" sz="3300" dirty="0"/>
              <a:t>l</a:t>
            </a:r>
            <a:r>
              <a:rPr lang="sk-SK" sz="3300" dirty="0" smtClean="0"/>
              <a:t>ebo španielčina</a:t>
            </a:r>
          </a:p>
          <a:p>
            <a:pPr marL="252049" indent="-264618"/>
            <a:endParaRPr lang="sk-SK" dirty="0" smtClean="0">
              <a:solidFill>
                <a:schemeClr val="tx1"/>
              </a:solidFill>
            </a:endParaRPr>
          </a:p>
          <a:p>
            <a:pPr marL="252049" indent="-264618"/>
            <a:r>
              <a:rPr lang="sk-SK" sz="3600" dirty="0">
                <a:solidFill>
                  <a:schemeClr val="tx1"/>
                </a:solidFill>
              </a:rPr>
              <a:t>Prijímacia skúška môže byť odpustená uchádzačom, ktorí riadne podali prihlášku na </a:t>
            </a:r>
            <a:r>
              <a:rPr lang="sk-SK" sz="3600" dirty="0" smtClean="0">
                <a:solidFill>
                  <a:schemeClr val="tx1"/>
                </a:solidFill>
              </a:rPr>
              <a:t>štúdium, p</a:t>
            </a:r>
            <a:r>
              <a:rPr lang="pl-PL" sz="3600" dirty="0" smtClean="0">
                <a:solidFill>
                  <a:schemeClr val="tx1"/>
                </a:solidFill>
              </a:rPr>
              <a:t>ísomne </a:t>
            </a:r>
            <a:r>
              <a:rPr lang="pl-PL" sz="3600" dirty="0">
                <a:solidFill>
                  <a:schemeClr val="tx1"/>
                </a:solidFill>
              </a:rPr>
              <a:t>požiadali o odpustenie prijímacej skúšky a splnili jednu z podmienok</a:t>
            </a:r>
            <a:endParaRPr lang="sk-SK" sz="3600" dirty="0" smtClean="0">
              <a:solidFill>
                <a:schemeClr val="tx1"/>
              </a:solidFill>
            </a:endParaRPr>
          </a:p>
          <a:p>
            <a:pPr marL="1176227" lvl="1" indent="-264618">
              <a:lnSpc>
                <a:spcPct val="120000"/>
              </a:lnSpc>
              <a:spcBef>
                <a:spcPts val="0"/>
              </a:spcBef>
            </a:pPr>
            <a:r>
              <a:rPr lang="sk-SK" sz="3300" dirty="0" smtClean="0"/>
              <a:t>doložili </a:t>
            </a:r>
            <a:r>
              <a:rPr lang="sk-SK" sz="3300" dirty="0"/>
              <a:t>požadovaný priemerný prospech z matematiky a niektorého z vyššie uvedených svetových jazykov, ak študovali každý z týchto predmetov aspoň 3 roky na českej alebo slovenské strednej škole</a:t>
            </a:r>
            <a:endParaRPr lang="sk-SK" sz="3300" dirty="0" smtClean="0"/>
          </a:p>
          <a:p>
            <a:pPr marL="1176227" lvl="1" indent="-264618">
              <a:lnSpc>
                <a:spcPct val="120000"/>
              </a:lnSpc>
              <a:spcBef>
                <a:spcPts val="0"/>
              </a:spcBef>
            </a:pPr>
            <a:r>
              <a:rPr lang="sk-SK" sz="3300" dirty="0" smtClean="0"/>
              <a:t>ich výsledok testu všeobecných študijných predpokladov v rámci Národných porovnávacích skúšok u spoločnosti SCIO splnil požadované kritériá </a:t>
            </a:r>
          </a:p>
          <a:p>
            <a:pPr marL="1176227" lvl="1" indent="-264618">
              <a:lnSpc>
                <a:spcPct val="120000"/>
              </a:lnSpc>
              <a:spcBef>
                <a:spcPts val="0"/>
              </a:spcBef>
            </a:pPr>
            <a:endParaRPr lang="sk-SK" sz="3300" dirty="0" smtClean="0"/>
          </a:p>
          <a:p>
            <a:pPr marL="252049" indent="-264618"/>
            <a:r>
              <a:rPr lang="sk-SK" sz="3600" dirty="0">
                <a:solidFill>
                  <a:schemeClr val="tx1"/>
                </a:solidFill>
              </a:rPr>
              <a:t>Termín odovzdania prihlášok na bakalárske štúdium</a:t>
            </a:r>
            <a:endParaRPr lang="sk-SK" sz="3600" dirty="0" smtClean="0">
              <a:solidFill>
                <a:schemeClr val="tx1"/>
              </a:solidFill>
            </a:endParaRPr>
          </a:p>
          <a:p>
            <a:pPr marL="1176227" lvl="1" indent="-264618">
              <a:lnSpc>
                <a:spcPct val="120000"/>
              </a:lnSpc>
              <a:spcBef>
                <a:spcPts val="0"/>
              </a:spcBef>
            </a:pPr>
            <a:r>
              <a:rPr lang="sk-SK" sz="3300" dirty="0" smtClean="0"/>
              <a:t>1. kolo prijímacieho konania - 1. decembra 2016 – 30. apríla 2017</a:t>
            </a:r>
          </a:p>
          <a:p>
            <a:pPr marL="1176227" lvl="1" indent="-264618">
              <a:lnSpc>
                <a:spcPct val="120000"/>
              </a:lnSpc>
              <a:spcBef>
                <a:spcPts val="0"/>
              </a:spcBef>
            </a:pPr>
            <a:r>
              <a:rPr lang="sk-SK" sz="3300" dirty="0" smtClean="0"/>
              <a:t>2. </a:t>
            </a:r>
            <a:r>
              <a:rPr lang="sk-SK" sz="3300" dirty="0"/>
              <a:t>kolo prijímacieho konania - </a:t>
            </a:r>
            <a:r>
              <a:rPr lang="sk-SK" sz="3300" dirty="0" smtClean="0"/>
              <a:t>1. júla 2017 – 20. augusta 2017</a:t>
            </a:r>
          </a:p>
          <a:p>
            <a:pPr marL="1176227" lvl="1" indent="-264618"/>
            <a:endParaRPr lang="sk-SK" b="1" dirty="0" smtClean="0"/>
          </a:p>
          <a:p>
            <a:pPr marL="252049" indent="-264618"/>
            <a:r>
              <a:rPr lang="sk-SK" sz="3200" dirty="0" smtClean="0">
                <a:solidFill>
                  <a:schemeClr val="tx1"/>
                </a:solidFill>
              </a:rPr>
              <a:t>Viac informácií na: https://www.fm.vse.cz/zajemci-o-studium/bakalarsky-studijni-program/</a:t>
            </a:r>
          </a:p>
          <a:p>
            <a:pPr marL="252049" indent="-264618"/>
            <a:endParaRPr lang="cs-CZ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021621" y="6875044"/>
            <a:ext cx="514019" cy="369332"/>
          </a:xfrm>
        </p:spPr>
        <p:txBody>
          <a:bodyPr/>
          <a:lstStyle/>
          <a:p>
            <a:pPr marL="0" indent="0" defTabSz="1043056">
              <a:buNone/>
            </a:pPr>
            <a:r>
              <a:rPr lang="cs-CZ" sz="1800" b="1" dirty="0" smtClean="0">
                <a:solidFill>
                  <a:srgbClr val="E3007A"/>
                </a:solidFill>
                <a:latin typeface="+mn-lt"/>
                <a:cs typeface="+mn-cs"/>
              </a:rPr>
              <a:t>3</a:t>
            </a:r>
            <a:endParaRPr lang="en-US" sz="1800" b="1" dirty="0">
              <a:solidFill>
                <a:srgbClr val="E3007A"/>
              </a:solidFill>
              <a:latin typeface="+mn-lt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 rot="2101675">
            <a:off x="11024264" y="668614"/>
            <a:ext cx="2438551" cy="707886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Môj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život,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smtClean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MOJE VZDELANIE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1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25" y="869659"/>
            <a:ext cx="11643500" cy="909480"/>
          </a:xfrm>
        </p:spPr>
        <p:txBody>
          <a:bodyPr/>
          <a:lstStyle/>
          <a:p>
            <a:r>
              <a:rPr lang="sk-SK" sz="5900" dirty="0" err="1" smtClean="0">
                <a:solidFill>
                  <a:srgbClr val="E2007A"/>
                </a:solidFill>
              </a:rPr>
              <a:t>Slovač</a:t>
            </a:r>
            <a:r>
              <a:rPr lang="sk-SK" sz="5900" dirty="0" smtClean="0">
                <a:solidFill>
                  <a:srgbClr val="E2007A"/>
                </a:solidFill>
              </a:rPr>
              <a:t> sa tu nestratí</a:t>
            </a:r>
            <a:endParaRPr lang="sk-SK" sz="5900" dirty="0">
              <a:solidFill>
                <a:srgbClr val="E2007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04940" y="1980431"/>
            <a:ext cx="11516480" cy="4896543"/>
          </a:xfrm>
        </p:spPr>
        <p:txBody>
          <a:bodyPr numCol="1">
            <a:normAutofit fontScale="62500" lnSpcReduction="20000"/>
          </a:bodyPr>
          <a:lstStyle/>
          <a:p>
            <a:pPr marL="252049" indent="-264618"/>
            <a:r>
              <a:rPr lang="sk-SK" sz="3600" dirty="0" smtClean="0">
                <a:solidFill>
                  <a:schemeClr val="tx1"/>
                </a:solidFill>
              </a:rPr>
              <a:t>Počet študentov Fakulty managementu VŠE zo SR </a:t>
            </a:r>
            <a:r>
              <a:rPr lang="sk-SK" sz="3600" dirty="0">
                <a:solidFill>
                  <a:schemeClr val="tx1"/>
                </a:solidFill>
              </a:rPr>
              <a:t>sa </a:t>
            </a:r>
            <a:r>
              <a:rPr lang="sk-SK" sz="3600" dirty="0" smtClean="0">
                <a:solidFill>
                  <a:schemeClr val="tx1"/>
                </a:solidFill>
              </a:rPr>
              <a:t>v posledných rokoch pohybuje medzi 5-10%</a:t>
            </a:r>
          </a:p>
          <a:p>
            <a:pPr marL="252049" indent="-264618"/>
            <a:endParaRPr lang="sk-SK" sz="3600" dirty="0">
              <a:solidFill>
                <a:schemeClr val="tx1"/>
              </a:solidFill>
            </a:endParaRPr>
          </a:p>
          <a:p>
            <a:pPr marL="252049" indent="-264618"/>
            <a:r>
              <a:rPr lang="sk-SK" sz="3600" dirty="0" smtClean="0">
                <a:solidFill>
                  <a:schemeClr val="tx1"/>
                </a:solidFill>
              </a:rPr>
              <a:t>Študenti zo SR môžu na Fakulte managementu bez obmedzení používať slovenčinu</a:t>
            </a:r>
          </a:p>
          <a:p>
            <a:pPr marL="1176227" lvl="1" indent="-264618">
              <a:lnSpc>
                <a:spcPct val="120000"/>
              </a:lnSpc>
              <a:spcBef>
                <a:spcPts val="0"/>
              </a:spcBef>
            </a:pPr>
            <a:r>
              <a:rPr lang="sk-SK" sz="3300" dirty="0"/>
              <a:t>v</a:t>
            </a:r>
            <a:r>
              <a:rPr lang="sk-SK" sz="3300" dirty="0" smtClean="0"/>
              <a:t> ústnej komunikácii </a:t>
            </a:r>
          </a:p>
          <a:p>
            <a:pPr marL="1176227" lvl="1" indent="-264618">
              <a:lnSpc>
                <a:spcPct val="120000"/>
              </a:lnSpc>
              <a:spcBef>
                <a:spcPts val="0"/>
              </a:spcBef>
            </a:pPr>
            <a:r>
              <a:rPr lang="sk-SK" sz="3300" dirty="0"/>
              <a:t>v</a:t>
            </a:r>
            <a:r>
              <a:rPr lang="sk-SK" sz="3300" dirty="0" smtClean="0"/>
              <a:t> písomných dokumentoch vrátane seminárnych, bakalárskych aj diplomových prác</a:t>
            </a:r>
          </a:p>
          <a:p>
            <a:pPr marL="1176227" lvl="1" indent="-264618">
              <a:lnSpc>
                <a:spcPct val="120000"/>
              </a:lnSpc>
              <a:spcBef>
                <a:spcPts val="0"/>
              </a:spcBef>
            </a:pPr>
            <a:r>
              <a:rPr lang="sk-SK" sz="3300" dirty="0" smtClean="0"/>
              <a:t>(niekedy dostanú aj slovenskú odpoveď od učiteľov, zo traja hovoria po slovensky perfektne)</a:t>
            </a:r>
          </a:p>
          <a:p>
            <a:pPr marL="911609" lvl="1" indent="0">
              <a:lnSpc>
                <a:spcPct val="120000"/>
              </a:lnSpc>
              <a:spcBef>
                <a:spcPts val="0"/>
              </a:spcBef>
              <a:buNone/>
            </a:pPr>
            <a:endParaRPr lang="sk-SK" sz="3300" dirty="0" smtClean="0"/>
          </a:p>
          <a:p>
            <a:pPr marL="252049" indent="-264618"/>
            <a:r>
              <a:rPr lang="sk-SK" sz="3600" dirty="0" smtClean="0">
                <a:solidFill>
                  <a:schemeClr val="tx1"/>
                </a:solidFill>
              </a:rPr>
              <a:t>Zamestnanie po absolvovaní FM si nachádzajú</a:t>
            </a:r>
            <a:endParaRPr lang="sk-SK" sz="3300" dirty="0" smtClean="0"/>
          </a:p>
          <a:p>
            <a:pPr marL="1176227" lvl="1" indent="-264618">
              <a:lnSpc>
                <a:spcPct val="120000"/>
              </a:lnSpc>
              <a:spcBef>
                <a:spcPts val="0"/>
              </a:spcBef>
            </a:pPr>
            <a:r>
              <a:rPr lang="sk-SK" sz="3300" dirty="0"/>
              <a:t>n</a:t>
            </a:r>
            <a:r>
              <a:rPr lang="sk-SK" sz="3300" dirty="0" smtClean="0"/>
              <a:t>ajčastejšie doma na Slovensku, napr. Ing.  Seres z Dunajskej Stredy v Bratislavskej pobočke firmy </a:t>
            </a:r>
            <a:r>
              <a:rPr lang="sk-SK" sz="3300" dirty="0" err="1" smtClean="0"/>
              <a:t>Ernst</a:t>
            </a:r>
            <a:r>
              <a:rPr lang="sk-SK" sz="3300" dirty="0" smtClean="0"/>
              <a:t> &amp; </a:t>
            </a:r>
            <a:r>
              <a:rPr lang="sk-SK" sz="3300" dirty="0" err="1" smtClean="0"/>
              <a:t>Young</a:t>
            </a:r>
            <a:endParaRPr lang="sk-SK" sz="3300" dirty="0" smtClean="0"/>
          </a:p>
          <a:p>
            <a:pPr marL="1176227" lvl="1" indent="-264618">
              <a:lnSpc>
                <a:spcPct val="120000"/>
              </a:lnSpc>
              <a:spcBef>
                <a:spcPts val="0"/>
              </a:spcBef>
            </a:pPr>
            <a:r>
              <a:rPr lang="sk-SK" sz="3300" dirty="0"/>
              <a:t>a</a:t>
            </a:r>
            <a:r>
              <a:rPr lang="sk-SK" sz="3300" dirty="0" smtClean="0"/>
              <a:t>lebo tu v ČR, napr. Ing. </a:t>
            </a:r>
            <a:r>
              <a:rPr lang="sk-SK" sz="3300" dirty="0" err="1" smtClean="0"/>
              <a:t>Koman</a:t>
            </a:r>
            <a:r>
              <a:rPr lang="sk-SK" sz="3300" dirty="0" smtClean="0"/>
              <a:t> z Martina v manažmente Ústrednej vojenskej nemocnice v Prahe</a:t>
            </a:r>
          </a:p>
          <a:p>
            <a:pPr marL="1176227" lvl="1" indent="-264618">
              <a:lnSpc>
                <a:spcPct val="120000"/>
              </a:lnSpc>
              <a:spcBef>
                <a:spcPts val="0"/>
              </a:spcBef>
            </a:pPr>
            <a:r>
              <a:rPr lang="sk-SK" sz="3300" dirty="0"/>
              <a:t>a</a:t>
            </a:r>
            <a:r>
              <a:rPr lang="sk-SK" sz="3300" dirty="0" smtClean="0"/>
              <a:t>lebo vo svete šírom, napr. Ing. Pavlíková z Prešova u </a:t>
            </a:r>
            <a:r>
              <a:rPr lang="sk-SK" sz="3300" dirty="0" err="1" smtClean="0"/>
              <a:t>Emirates</a:t>
            </a:r>
            <a:r>
              <a:rPr lang="sk-SK" sz="3300" dirty="0" smtClean="0"/>
              <a:t> </a:t>
            </a:r>
            <a:r>
              <a:rPr lang="sk-SK" sz="3300" dirty="0" err="1" smtClean="0"/>
              <a:t>Airline</a:t>
            </a:r>
            <a:r>
              <a:rPr lang="sk-SK" sz="3300" dirty="0" smtClean="0"/>
              <a:t> v Dubaji – mimochodom, nedávno napísala</a:t>
            </a:r>
            <a:r>
              <a:rPr lang="sk-SK" sz="3300" dirty="0"/>
              <a:t>: „Určite by som svojim krajanom fakultu </a:t>
            </a:r>
            <a:r>
              <a:rPr lang="sk-SK" sz="3300" dirty="0" err="1"/>
              <a:t>doporučovala</a:t>
            </a:r>
            <a:r>
              <a:rPr lang="sk-SK" sz="3300" dirty="0"/>
              <a:t>, bolo to zatiaľ jedno z mojich najlepších rozhodnutí v živote a šla by som do toho znova.“</a:t>
            </a:r>
            <a:endParaRPr lang="sk-SK" sz="3300" dirty="0" smtClean="0"/>
          </a:p>
          <a:p>
            <a:pPr marL="1176227" lvl="1" indent="-264618">
              <a:lnSpc>
                <a:spcPct val="120000"/>
              </a:lnSpc>
              <a:spcBef>
                <a:spcPts val="0"/>
              </a:spcBef>
            </a:pPr>
            <a:endParaRPr lang="sk-SK" sz="3300" dirty="0" smtClean="0"/>
          </a:p>
          <a:p>
            <a:pPr marL="1176227" lvl="1" indent="-264618">
              <a:lnSpc>
                <a:spcPct val="120000"/>
              </a:lnSpc>
              <a:spcBef>
                <a:spcPts val="0"/>
              </a:spcBef>
            </a:pPr>
            <a:endParaRPr lang="sk-SK" sz="33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021621" y="6875044"/>
            <a:ext cx="514019" cy="369332"/>
          </a:xfrm>
        </p:spPr>
        <p:txBody>
          <a:bodyPr/>
          <a:lstStyle/>
          <a:p>
            <a:pPr marL="0" indent="0" defTabSz="1043056">
              <a:buNone/>
            </a:pPr>
            <a:r>
              <a:rPr lang="cs-CZ" sz="1800" b="1" dirty="0" smtClean="0">
                <a:solidFill>
                  <a:srgbClr val="E3007A"/>
                </a:solidFill>
                <a:latin typeface="+mn-lt"/>
                <a:cs typeface="+mn-cs"/>
              </a:rPr>
              <a:t>3</a:t>
            </a:r>
            <a:endParaRPr lang="en-US" sz="1800" b="1" dirty="0">
              <a:solidFill>
                <a:srgbClr val="E3007A"/>
              </a:solidFill>
              <a:latin typeface="+mn-lt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 rot="2101675">
            <a:off x="11024264" y="668614"/>
            <a:ext cx="2438551" cy="707886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Môj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život,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smtClean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MOJE VZDELANIE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19537" y="554837"/>
            <a:ext cx="11643500" cy="909480"/>
          </a:xfrm>
        </p:spPr>
        <p:txBody>
          <a:bodyPr/>
          <a:lstStyle/>
          <a:p>
            <a:r>
              <a:rPr lang="sk-SK" sz="5900" spc="-221" dirty="0" smtClean="0">
                <a:solidFill>
                  <a:srgbClr val="E2007A"/>
                </a:solidFill>
              </a:rPr>
              <a:t>Modulárne </a:t>
            </a:r>
            <a:r>
              <a:rPr lang="sk-SK" sz="5900" dirty="0" smtClean="0"/>
              <a:t>štúdium </a:t>
            </a:r>
            <a:endParaRPr lang="sk-SK" sz="5900" spc="-221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3"/>
          </p:nvPr>
        </p:nvSpPr>
        <p:spPr>
          <a:xfrm>
            <a:off x="12021621" y="6875044"/>
            <a:ext cx="514019" cy="369332"/>
          </a:xfrm>
        </p:spPr>
        <p:txBody>
          <a:bodyPr/>
          <a:lstStyle/>
          <a:p>
            <a:pPr marL="0" indent="0" defTabSz="1043056">
              <a:buNone/>
            </a:pPr>
            <a:r>
              <a:rPr lang="cs-CZ" sz="1800" b="1" dirty="0" smtClean="0">
                <a:solidFill>
                  <a:srgbClr val="E3007A"/>
                </a:solidFill>
                <a:latin typeface="+mn-lt"/>
                <a:cs typeface="+mn-cs"/>
              </a:rPr>
              <a:t>4</a:t>
            </a:r>
            <a:endParaRPr lang="cs-CZ" sz="1800" b="1" dirty="0">
              <a:solidFill>
                <a:srgbClr val="E3007A"/>
              </a:solidFill>
              <a:latin typeface="+mn-lt"/>
              <a:cs typeface="+mn-cs"/>
            </a:endParaRP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1"/>
          </p:nvPr>
        </p:nvSpPr>
        <p:spPr>
          <a:xfrm>
            <a:off x="7356645" y="5474331"/>
            <a:ext cx="5223698" cy="305145"/>
          </a:xfrm>
        </p:spPr>
        <p:txBody>
          <a:bodyPr/>
          <a:lstStyle/>
          <a:p>
            <a:pPr marL="0" indent="0">
              <a:buNone/>
            </a:pPr>
            <a:r>
              <a:rPr lang="cs-CZ" cap="all" dirty="0" err="1" smtClean="0"/>
              <a:t>mimoriadne</a:t>
            </a:r>
            <a:r>
              <a:rPr lang="cs-CZ" cap="all" dirty="0" smtClean="0"/>
              <a:t> </a:t>
            </a:r>
            <a:r>
              <a:rPr lang="cs-CZ" cap="all" dirty="0" err="1" smtClean="0"/>
              <a:t>štúdium</a:t>
            </a:r>
            <a:endParaRPr lang="cs-CZ" cap="all" dirty="0"/>
          </a:p>
        </p:txBody>
      </p:sp>
      <p:sp>
        <p:nvSpPr>
          <p:cNvPr id="22" name="Zástupný symbol pro text 21"/>
          <p:cNvSpPr>
            <a:spLocks noGrp="1"/>
          </p:cNvSpPr>
          <p:nvPr>
            <p:ph type="body" sz="quarter" idx="17"/>
          </p:nvPr>
        </p:nvSpPr>
        <p:spPr>
          <a:xfrm>
            <a:off x="7250784" y="5749334"/>
            <a:ext cx="5223698" cy="913070"/>
          </a:xfrm>
        </p:spPr>
        <p:txBody>
          <a:bodyPr/>
          <a:lstStyle/>
          <a:p>
            <a:pPr marL="252049" indent="-252049">
              <a:spcBef>
                <a:spcPts val="0"/>
              </a:spcBef>
            </a:pPr>
            <a:r>
              <a:rPr lang="sk-SK" dirty="0" smtClean="0">
                <a:solidFill>
                  <a:schemeClr val="tx1"/>
                </a:solidFill>
              </a:rPr>
              <a:t>štúdium šiestich predmetov 1. ročníku bakalárskeho stupňa riadneho štúdia</a:t>
            </a:r>
          </a:p>
          <a:p>
            <a:pPr marL="252049" indent="-252049">
              <a:spcBef>
                <a:spcPts val="0"/>
              </a:spcBef>
            </a:pPr>
            <a:r>
              <a:rPr lang="sk-SK" dirty="0" smtClean="0">
                <a:solidFill>
                  <a:schemeClr val="tx1"/>
                </a:solidFill>
              </a:rPr>
              <a:t>študentom prijatým do riadneho štúdia v ďalšom roku budú úspešne absolvované predmety uznané ako absolvované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3" name="Zástupný symbol pro text 22"/>
          <p:cNvSpPr>
            <a:spLocks noGrp="1"/>
          </p:cNvSpPr>
          <p:nvPr>
            <p:ph type="body" sz="quarter" idx="26"/>
          </p:nvPr>
        </p:nvSpPr>
        <p:spPr>
          <a:xfrm>
            <a:off x="7250784" y="4204057"/>
            <a:ext cx="5223698" cy="304275"/>
          </a:xfrm>
        </p:spPr>
        <p:txBody>
          <a:bodyPr/>
          <a:lstStyle/>
          <a:p>
            <a:pPr marL="0" indent="0">
              <a:buNone/>
            </a:pPr>
            <a:r>
              <a:rPr lang="cs-CZ" cap="all" dirty="0" err="1" smtClean="0"/>
              <a:t>naDväzujúce</a:t>
            </a:r>
            <a:r>
              <a:rPr lang="cs-CZ" cap="all" dirty="0" smtClean="0"/>
              <a:t> magisterské </a:t>
            </a:r>
            <a:r>
              <a:rPr lang="cs-CZ" cap="all" dirty="0" err="1" smtClean="0"/>
              <a:t>štúdium</a:t>
            </a:r>
            <a:endParaRPr lang="cs-CZ" cap="all" dirty="0"/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quarter" idx="27"/>
          </p:nvPr>
        </p:nvSpPr>
        <p:spPr>
          <a:xfrm>
            <a:off x="7250784" y="4415769"/>
            <a:ext cx="5223698" cy="707886"/>
          </a:xfrm>
        </p:spPr>
        <p:txBody>
          <a:bodyPr/>
          <a:lstStyle/>
          <a:p>
            <a:pPr marL="252049" indent="-252049">
              <a:spcBef>
                <a:spcPts val="0"/>
              </a:spcBef>
            </a:pPr>
            <a:r>
              <a:rPr lang="sk-SK" dirty="0" smtClean="0">
                <a:solidFill>
                  <a:schemeClr val="tx1"/>
                </a:solidFill>
              </a:rPr>
              <a:t>prehĺbenie poznatkov získaných v bakalárskom stupni štúdia</a:t>
            </a:r>
          </a:p>
          <a:p>
            <a:pPr marL="252049" indent="-252049">
              <a:spcBef>
                <a:spcPts val="0"/>
              </a:spcBef>
            </a:pPr>
            <a:r>
              <a:rPr lang="sk-SK" dirty="0" smtClean="0">
                <a:solidFill>
                  <a:schemeClr val="tx1"/>
                </a:solidFill>
              </a:rPr>
              <a:t>možnosť špecializácie</a:t>
            </a:r>
          </a:p>
          <a:p>
            <a:pPr marL="252049" indent="-252049">
              <a:spcBef>
                <a:spcPts val="0"/>
              </a:spcBef>
            </a:pPr>
            <a:r>
              <a:rPr lang="sk-SK" dirty="0" smtClean="0">
                <a:solidFill>
                  <a:schemeClr val="tx1"/>
                </a:solidFill>
              </a:rPr>
              <a:t>vyššie a vrcholové úrovne riadenia organizácií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quarter" idx="28"/>
          </p:nvPr>
        </p:nvSpPr>
        <p:spPr>
          <a:xfrm>
            <a:off x="7250725" y="3342039"/>
            <a:ext cx="5223698" cy="304275"/>
          </a:xfrm>
        </p:spPr>
        <p:txBody>
          <a:bodyPr/>
          <a:lstStyle/>
          <a:p>
            <a:pPr marL="0" indent="0">
              <a:buNone/>
            </a:pPr>
            <a:r>
              <a:rPr lang="cs-CZ" cap="all" dirty="0" err="1" smtClean="0"/>
              <a:t>Bakalárske</a:t>
            </a:r>
            <a:r>
              <a:rPr lang="cs-CZ" cap="all" dirty="0" smtClean="0"/>
              <a:t> </a:t>
            </a:r>
            <a:r>
              <a:rPr lang="cs-CZ" cap="all" dirty="0" err="1" smtClean="0"/>
              <a:t>štúdium</a:t>
            </a:r>
            <a:endParaRPr lang="cs-CZ" cap="all" dirty="0"/>
          </a:p>
        </p:txBody>
      </p:sp>
      <p:sp>
        <p:nvSpPr>
          <p:cNvPr id="27" name="Zástupný symbol pro text 26"/>
          <p:cNvSpPr>
            <a:spLocks noGrp="1"/>
          </p:cNvSpPr>
          <p:nvPr>
            <p:ph type="body" sz="quarter" idx="29"/>
          </p:nvPr>
        </p:nvSpPr>
        <p:spPr>
          <a:xfrm>
            <a:off x="7250725" y="3528589"/>
            <a:ext cx="5223698" cy="502702"/>
          </a:xfrm>
        </p:spPr>
        <p:txBody>
          <a:bodyPr/>
          <a:lstStyle/>
          <a:p>
            <a:pPr marL="252049" indent="-252049">
              <a:spcBef>
                <a:spcPts val="0"/>
              </a:spcBef>
            </a:pPr>
            <a:r>
              <a:rPr lang="sk-SK" dirty="0" smtClean="0">
                <a:solidFill>
                  <a:schemeClr val="tx1"/>
                </a:solidFill>
              </a:rPr>
              <a:t>Trojročné štúdium zamerané na prierezové oblasti odboru manažment</a:t>
            </a:r>
          </a:p>
          <a:p>
            <a:pPr marL="252049" indent="-252049">
              <a:spcBef>
                <a:spcPts val="0"/>
              </a:spcBef>
            </a:pPr>
            <a:r>
              <a:rPr lang="sk-SK" dirty="0" smtClean="0">
                <a:solidFill>
                  <a:schemeClr val="tx1"/>
                </a:solidFill>
              </a:rPr>
              <a:t>funkcie strednej a vyššej úrovne riadenia rôznych typov organizácií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8" name="Zástupný symbol pro text 27"/>
          <p:cNvSpPr>
            <a:spLocks noGrp="1"/>
          </p:cNvSpPr>
          <p:nvPr>
            <p:ph type="body" sz="quarter" idx="30"/>
          </p:nvPr>
        </p:nvSpPr>
        <p:spPr>
          <a:xfrm>
            <a:off x="7250725" y="2357686"/>
            <a:ext cx="5223698" cy="304275"/>
          </a:xfrm>
        </p:spPr>
        <p:txBody>
          <a:bodyPr/>
          <a:lstStyle/>
          <a:p>
            <a:pPr marL="0" indent="0">
              <a:buNone/>
            </a:pPr>
            <a:r>
              <a:rPr lang="cs-CZ" cap="all" dirty="0" smtClean="0"/>
              <a:t>kreditový systém</a:t>
            </a:r>
            <a:endParaRPr lang="cs-CZ" cap="all" dirty="0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sz="quarter" idx="31"/>
          </p:nvPr>
        </p:nvSpPr>
        <p:spPr>
          <a:xfrm>
            <a:off x="7250725" y="2544235"/>
            <a:ext cx="5223698" cy="502702"/>
          </a:xfrm>
        </p:spPr>
        <p:txBody>
          <a:bodyPr/>
          <a:lstStyle/>
          <a:p>
            <a:pPr marL="252049" indent="-252049">
              <a:spcBef>
                <a:spcPts val="0"/>
              </a:spcBef>
            </a:pPr>
            <a:r>
              <a:rPr lang="sk-SK" dirty="0" smtClean="0">
                <a:solidFill>
                  <a:schemeClr val="tx1"/>
                </a:solidFill>
              </a:rPr>
              <a:t>systém založený na kreditovom ohodnotení študijných povinností</a:t>
            </a:r>
          </a:p>
          <a:p>
            <a:pPr marL="252049" indent="-252049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European Credit Transfer and Accumulation System (ECTS)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7" name="Rovnoramenný trojúhelník 16"/>
          <p:cNvSpPr/>
          <p:nvPr/>
        </p:nvSpPr>
        <p:spPr>
          <a:xfrm>
            <a:off x="769803" y="1639181"/>
            <a:ext cx="5458864" cy="1449243"/>
          </a:xfrm>
          <a:prstGeom prst="triangle">
            <a:avLst/>
          </a:prstGeom>
          <a:solidFill>
            <a:srgbClr val="E4E5C9"/>
          </a:solidFill>
          <a:ln w="9525"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4426" tIns="67213" rIns="134426" bIns="67213" anchor="ctr"/>
          <a:lstStyle/>
          <a:p>
            <a:pPr algn="ctr">
              <a:defRPr/>
            </a:pPr>
            <a:r>
              <a:rPr lang="sk-SK" sz="1600" dirty="0" smtClean="0"/>
              <a:t>Moduly voliteľné</a:t>
            </a:r>
            <a:endParaRPr lang="sk-SK" sz="1600" dirty="0"/>
          </a:p>
        </p:txBody>
      </p:sp>
      <p:sp>
        <p:nvSpPr>
          <p:cNvPr id="18" name="Obdélník 17"/>
          <p:cNvSpPr/>
          <p:nvPr/>
        </p:nvSpPr>
        <p:spPr>
          <a:xfrm>
            <a:off x="960011" y="3088423"/>
            <a:ext cx="5078448" cy="483080"/>
          </a:xfrm>
          <a:prstGeom prst="rect">
            <a:avLst/>
          </a:prstGeom>
          <a:solidFill>
            <a:srgbClr val="E2C4D8"/>
          </a:solidFill>
          <a:ln w="9525"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4426" tIns="67213" rIns="134426" bIns="67213" anchor="ctr"/>
          <a:lstStyle/>
          <a:p>
            <a:pPr algn="ctr">
              <a:defRPr/>
            </a:pPr>
            <a:r>
              <a:rPr lang="sk-SK" sz="1600" dirty="0" smtClean="0"/>
              <a:t>Moduly odvetvovo profilujúce</a:t>
            </a:r>
            <a:endParaRPr lang="sk-SK" sz="1600" dirty="0"/>
          </a:p>
        </p:txBody>
      </p:sp>
      <p:sp>
        <p:nvSpPr>
          <p:cNvPr id="19" name="Obdélník 18"/>
          <p:cNvSpPr/>
          <p:nvPr/>
        </p:nvSpPr>
        <p:spPr>
          <a:xfrm>
            <a:off x="960012" y="6231948"/>
            <a:ext cx="5078446" cy="485414"/>
          </a:xfrm>
          <a:prstGeom prst="rect">
            <a:avLst/>
          </a:prstGeom>
          <a:solidFill>
            <a:srgbClr val="EDDEB5"/>
          </a:solidFill>
          <a:ln w="9525"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4426" tIns="67213" rIns="134426" bIns="67213" anchor="ctr"/>
          <a:lstStyle/>
          <a:p>
            <a:pPr algn="ctr">
              <a:defRPr/>
            </a:pPr>
            <a:r>
              <a:rPr lang="sk-SK" sz="1600" dirty="0" smtClean="0"/>
              <a:t>Povinné moduly (spoločný základ)</a:t>
            </a:r>
            <a:endParaRPr lang="sk-SK" sz="1600" dirty="0"/>
          </a:p>
        </p:txBody>
      </p:sp>
      <p:sp>
        <p:nvSpPr>
          <p:cNvPr id="20" name="Obdélník 19"/>
          <p:cNvSpPr/>
          <p:nvPr/>
        </p:nvSpPr>
        <p:spPr>
          <a:xfrm>
            <a:off x="960012" y="3571504"/>
            <a:ext cx="483107" cy="26604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lIns="134426" tIns="67213" rIns="134426" bIns="67213" anchor="ctr"/>
          <a:lstStyle/>
          <a:p>
            <a:pPr algn="ctr">
              <a:defRPr/>
            </a:pPr>
            <a:r>
              <a:rPr lang="sk-SK" sz="1600" dirty="0" smtClean="0"/>
              <a:t>Moduly odborovo profilujúce</a:t>
            </a:r>
            <a:endParaRPr lang="sk-SK" sz="1600" dirty="0"/>
          </a:p>
        </p:txBody>
      </p:sp>
      <p:sp>
        <p:nvSpPr>
          <p:cNvPr id="29" name="Obdélník 28"/>
          <p:cNvSpPr/>
          <p:nvPr/>
        </p:nvSpPr>
        <p:spPr>
          <a:xfrm>
            <a:off x="5553019" y="3571504"/>
            <a:ext cx="485440" cy="26604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lIns="134426" tIns="67213" rIns="134426" bIns="67213" anchor="ctr"/>
          <a:lstStyle/>
          <a:p>
            <a:pPr algn="ctr">
              <a:defRPr/>
            </a:pPr>
            <a:r>
              <a:rPr lang="cs-CZ" sz="1600" dirty="0"/>
              <a:t>Moduly </a:t>
            </a:r>
            <a:r>
              <a:rPr lang="sk-SK" sz="1600" dirty="0"/>
              <a:t>odborovo profilujúce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7392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25" y="849581"/>
            <a:ext cx="11643500" cy="909480"/>
          </a:xfrm>
        </p:spPr>
        <p:txBody>
          <a:bodyPr/>
          <a:lstStyle/>
          <a:p>
            <a:r>
              <a:rPr lang="sk-SK" sz="5900" dirty="0" smtClean="0">
                <a:solidFill>
                  <a:srgbClr val="E2007A"/>
                </a:solidFill>
              </a:rPr>
              <a:t>Zahraničné cesty a pobyty</a:t>
            </a:r>
            <a:endParaRPr lang="sk-SK" sz="5900" dirty="0">
              <a:solidFill>
                <a:srgbClr val="E2007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99078" y="1875220"/>
            <a:ext cx="11516480" cy="2799231"/>
          </a:xfrm>
        </p:spPr>
        <p:txBody>
          <a:bodyPr numCol="1">
            <a:normAutofit fontScale="62500" lnSpcReduction="20000"/>
          </a:bodyPr>
          <a:lstStyle/>
          <a:p>
            <a:pPr marL="252049" indent="-264618"/>
            <a:r>
              <a:rPr lang="sk-SK" sz="2900" dirty="0" smtClean="0"/>
              <a:t>Fakulta aktívne využíva partnerské siete VŠE obsahujúce viac než 200 univerzít na štyroch kontinentoch (52 krajín)</a:t>
            </a:r>
          </a:p>
          <a:p>
            <a:pPr marL="540000" lvl="1" indent="-264618"/>
            <a:r>
              <a:rPr lang="sk-SK" sz="2600" dirty="0" smtClean="0"/>
              <a:t>každoročne do zahraničí vysiela viac než dve desiatky študentov bakalárskeho a magisterského programu</a:t>
            </a:r>
          </a:p>
          <a:p>
            <a:pPr marL="540000" lvl="1" indent="-264618"/>
            <a:r>
              <a:rPr lang="sk-SK" sz="2600" dirty="0" smtClean="0"/>
              <a:t>každoročne do zahraničia cestujú aj akademickí pracovníci na výučbové </a:t>
            </a:r>
            <a:r>
              <a:rPr lang="sk-SK" sz="2600" dirty="0"/>
              <a:t>l</a:t>
            </a:r>
            <a:r>
              <a:rPr lang="sk-SK" sz="2600" dirty="0" smtClean="0"/>
              <a:t>ebo vedecko-výskumné pobyty</a:t>
            </a:r>
          </a:p>
          <a:p>
            <a:pPr marL="252049" indent="-264618"/>
            <a:endParaRPr lang="sk-SK" dirty="0" smtClean="0"/>
          </a:p>
          <a:p>
            <a:pPr marL="252049" indent="-264618"/>
            <a:r>
              <a:rPr lang="sk-SK" sz="2900" dirty="0" smtClean="0"/>
              <a:t>Fakulta managementu svojich študentov na zahraničných pobytoch nadštandardne podporuje</a:t>
            </a:r>
          </a:p>
          <a:p>
            <a:pPr marL="540000" lvl="1" indent="-264618"/>
            <a:r>
              <a:rPr lang="sk-SK" sz="2600" dirty="0" smtClean="0"/>
              <a:t>spolupracuje s Oddelením zahraničných vzťahov VŠE na odovzdávaní  aktuálnych informácií a organizácii výberových konaní</a:t>
            </a:r>
          </a:p>
          <a:p>
            <a:pPr marL="540000" lvl="1" indent="-264618"/>
            <a:r>
              <a:rPr lang="sk-SK" sz="2600" dirty="0" smtClean="0"/>
              <a:t>má zriadené miesto International Exchange </a:t>
            </a:r>
            <a:r>
              <a:rPr lang="sk-SK" sz="2600" dirty="0" err="1" smtClean="0"/>
              <a:t>Coordinator</a:t>
            </a:r>
            <a:endParaRPr lang="sk-SK" sz="2600" dirty="0" smtClean="0"/>
          </a:p>
          <a:p>
            <a:pPr marL="540000" lvl="1" indent="-264618"/>
            <a:r>
              <a:rPr lang="sk-SK" sz="2600" dirty="0" smtClean="0"/>
              <a:t>usporadúva International </a:t>
            </a:r>
            <a:r>
              <a:rPr lang="sk-SK" sz="2600" dirty="0" err="1" smtClean="0"/>
              <a:t>Days</a:t>
            </a:r>
            <a:endParaRPr lang="sk-SK" sz="2600" dirty="0" smtClean="0"/>
          </a:p>
          <a:p>
            <a:pPr marL="540000" lvl="1" indent="-264618"/>
            <a:r>
              <a:rPr lang="sk-SK" sz="2600" dirty="0" smtClean="0"/>
              <a:t>prispieva študentom na zahraniční pobyt z vlastných prostriedkov</a:t>
            </a:r>
            <a:endParaRPr lang="sk-SK" sz="2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037">
            <a:off x="6880021" y="5846372"/>
            <a:ext cx="2102244" cy="154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577">
            <a:off x="9570786" y="5201695"/>
            <a:ext cx="1547611" cy="224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604">
            <a:off x="632891" y="5256349"/>
            <a:ext cx="3119107" cy="154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4062">
            <a:off x="2766386" y="5745201"/>
            <a:ext cx="2200023" cy="154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288" y="4971437"/>
            <a:ext cx="2301442" cy="154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739">
            <a:off x="8739583" y="4784941"/>
            <a:ext cx="2222181" cy="154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67" y="5310378"/>
            <a:ext cx="1522740" cy="2152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33">
            <a:off x="10787149" y="4925641"/>
            <a:ext cx="2428907" cy="1751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ovéPole 13"/>
          <p:cNvSpPr txBox="1"/>
          <p:nvPr/>
        </p:nvSpPr>
        <p:spPr>
          <a:xfrm>
            <a:off x="12097695" y="6876975"/>
            <a:ext cx="39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E3007A"/>
                </a:solidFill>
              </a:rPr>
              <a:t>5</a:t>
            </a:r>
            <a:endParaRPr lang="cs-CZ" sz="1800" b="1" dirty="0">
              <a:solidFill>
                <a:srgbClr val="E3007A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 rot="2101675">
            <a:off x="11377976" y="520392"/>
            <a:ext cx="1831805" cy="707886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PREŠTUDUJ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smtClean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4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25" y="869659"/>
            <a:ext cx="11643500" cy="909480"/>
          </a:xfrm>
        </p:spPr>
        <p:txBody>
          <a:bodyPr/>
          <a:lstStyle/>
          <a:p>
            <a:r>
              <a:rPr lang="sk-SK" sz="5900" dirty="0" smtClean="0"/>
              <a:t>PRAXE A </a:t>
            </a:r>
            <a:r>
              <a:rPr lang="sk-SK" sz="5900" dirty="0" smtClean="0">
                <a:solidFill>
                  <a:srgbClr val="E2007A"/>
                </a:solidFill>
              </a:rPr>
              <a:t>Exkurzie</a:t>
            </a:r>
            <a:endParaRPr lang="sk-SK" sz="5900" dirty="0">
              <a:solidFill>
                <a:srgbClr val="E2007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28511" y="1875219"/>
            <a:ext cx="11585929" cy="3282564"/>
          </a:xfrm>
        </p:spPr>
        <p:txBody>
          <a:bodyPr numCol="1">
            <a:normAutofit fontScale="77500" lnSpcReduction="20000"/>
          </a:bodyPr>
          <a:lstStyle/>
          <a:p>
            <a:pPr marL="252049" indent="-264618">
              <a:defRPr/>
            </a:pPr>
            <a:r>
              <a:rPr lang="cs-CZ" sz="2400" dirty="0">
                <a:solidFill>
                  <a:schemeClr val="tx1"/>
                </a:solidFill>
                <a:latin typeface="+mn-lt"/>
              </a:rPr>
              <a:t>Fakulta managementu má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vytvorenú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sieť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viac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než 30 partnerských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organizácií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z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rôznych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</a:rPr>
              <a:t>odvetví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  <a:p>
            <a:pPr marL="540000" lvl="1" indent="-264618">
              <a:defRPr/>
            </a:pPr>
            <a:r>
              <a:rPr lang="cs-CZ" sz="2100" dirty="0" err="1"/>
              <a:t>n</a:t>
            </a:r>
            <a:r>
              <a:rPr lang="cs-CZ" sz="2100" dirty="0" err="1" smtClean="0"/>
              <a:t>apr</a:t>
            </a:r>
            <a:r>
              <a:rPr lang="cs-CZ" sz="2100" dirty="0" smtClean="0"/>
              <a:t>. </a:t>
            </a:r>
            <a:r>
              <a:rPr lang="cs-CZ" sz="2100" dirty="0"/>
              <a:t>Českomoravská stavební spořitelna, Československá obchodní banka, DM drogerie </a:t>
            </a:r>
            <a:r>
              <a:rPr lang="cs-CZ" sz="2100" dirty="0" err="1"/>
              <a:t>markt</a:t>
            </a:r>
            <a:r>
              <a:rPr lang="cs-CZ" sz="2100" dirty="0"/>
              <a:t>, </a:t>
            </a:r>
            <a:r>
              <a:rPr lang="cs-CZ" sz="2100" dirty="0" err="1" smtClean="0"/>
              <a:t>Nemocnica</a:t>
            </a:r>
            <a:r>
              <a:rPr lang="cs-CZ" sz="2100" dirty="0" smtClean="0"/>
              <a:t> </a:t>
            </a:r>
            <a:r>
              <a:rPr lang="cs-CZ" sz="2100" dirty="0"/>
              <a:t>Pelhřimov, </a:t>
            </a:r>
            <a:r>
              <a:rPr lang="cs-CZ" sz="2100" dirty="0" err="1"/>
              <a:t>Rohde</a:t>
            </a:r>
            <a:r>
              <a:rPr lang="cs-CZ" sz="2100" dirty="0"/>
              <a:t> &amp; </a:t>
            </a:r>
            <a:r>
              <a:rPr lang="cs-CZ" sz="2100" dirty="0" smtClean="0"/>
              <a:t>Schwarz</a:t>
            </a:r>
            <a:endParaRPr lang="cs-CZ" sz="2100" dirty="0"/>
          </a:p>
          <a:p>
            <a:pPr marL="252049" indent="-264618">
              <a:defRPr/>
            </a:pPr>
            <a:endParaRPr lang="cs-CZ" sz="2000" b="0" dirty="0" smtClean="0">
              <a:solidFill>
                <a:schemeClr val="tx1"/>
              </a:solidFill>
              <a:latin typeface="+mn-lt"/>
            </a:endParaRPr>
          </a:p>
          <a:p>
            <a:pPr marL="252049" indent="-264618">
              <a:defRPr/>
            </a:pPr>
            <a:r>
              <a:rPr lang="sk-SK" sz="2400" dirty="0" smtClean="0">
                <a:solidFill>
                  <a:schemeClr val="tx1"/>
                </a:solidFill>
                <a:latin typeface="+mn-lt"/>
              </a:rPr>
              <a:t>Aktívne spolupracuje aj s </a:t>
            </a:r>
            <a:r>
              <a:rPr lang="sk-SK" sz="2400" dirty="0">
                <a:solidFill>
                  <a:schemeClr val="tx1"/>
                </a:solidFill>
              </a:rPr>
              <a:t>ď</a:t>
            </a:r>
            <a:r>
              <a:rPr lang="sk-SK" sz="2400" dirty="0" smtClean="0">
                <a:solidFill>
                  <a:schemeClr val="tx1"/>
                </a:solidFill>
                <a:latin typeface="+mn-lt"/>
              </a:rPr>
              <a:t>alšími organizáciami</a:t>
            </a:r>
          </a:p>
          <a:p>
            <a:pPr marL="597305" lvl="1" indent="-264618">
              <a:defRPr/>
            </a:pPr>
            <a:r>
              <a:rPr lang="sk-SK" sz="2100" dirty="0"/>
              <a:t>n</a:t>
            </a:r>
            <a:r>
              <a:rPr lang="sk-SK" sz="2100" b="0" dirty="0" smtClean="0">
                <a:latin typeface="+mn-lt"/>
              </a:rPr>
              <a:t>apr. Bernard, Bosch Jihlava, </a:t>
            </a:r>
            <a:r>
              <a:rPr lang="sk-SK" sz="2100" b="0" dirty="0" err="1" smtClean="0">
                <a:latin typeface="+mn-lt"/>
              </a:rPr>
              <a:t>Deloitte</a:t>
            </a:r>
            <a:r>
              <a:rPr lang="sk-SK" sz="2100" b="0" dirty="0" smtClean="0">
                <a:latin typeface="+mn-lt"/>
              </a:rPr>
              <a:t>, E.ON, Lidl, Škoda  auto, UniCredit Bank, Unilever</a:t>
            </a:r>
          </a:p>
          <a:p>
            <a:pPr marL="252049" indent="-264618">
              <a:defRPr/>
            </a:pPr>
            <a:endParaRPr lang="sk-SK" sz="2000" dirty="0" smtClean="0">
              <a:solidFill>
                <a:schemeClr val="tx1"/>
              </a:solidFill>
              <a:latin typeface="+mn-lt"/>
            </a:endParaRPr>
          </a:p>
          <a:p>
            <a:pPr marL="252049" indent="-264618">
              <a:defRPr/>
            </a:pPr>
            <a:r>
              <a:rPr lang="sk-SK" sz="2100" b="0" dirty="0">
                <a:solidFill>
                  <a:schemeClr val="tx1"/>
                </a:solidFill>
              </a:rPr>
              <a:t>Š</a:t>
            </a:r>
            <a:r>
              <a:rPr lang="sk-SK" sz="2100" b="0" dirty="0" smtClean="0">
                <a:solidFill>
                  <a:schemeClr val="tx1"/>
                </a:solidFill>
                <a:latin typeface="+mn-lt"/>
              </a:rPr>
              <a:t>tudenti majú možnosť absolvovať v partnerských firmách krátkodobé stáže v rámci kreditovo ohodnotených modulov</a:t>
            </a:r>
          </a:p>
          <a:p>
            <a:pPr marL="252049" indent="-264618">
              <a:defRPr/>
            </a:pPr>
            <a:r>
              <a:rPr lang="sk-SK" sz="2100" b="0" dirty="0">
                <a:solidFill>
                  <a:schemeClr val="tx1"/>
                </a:solidFill>
              </a:rPr>
              <a:t>Študenti majú možnosť </a:t>
            </a:r>
            <a:r>
              <a:rPr lang="sk-SK" sz="2100" b="0" dirty="0" smtClean="0">
                <a:solidFill>
                  <a:schemeClr val="tx1"/>
                </a:solidFill>
              </a:rPr>
              <a:t>pravidelne </a:t>
            </a:r>
            <a:r>
              <a:rPr lang="sk-SK" sz="2100" b="0" dirty="0" smtClean="0">
                <a:solidFill>
                  <a:schemeClr val="tx1"/>
                </a:solidFill>
                <a:latin typeface="+mn-lt"/>
              </a:rPr>
              <a:t>sa stretávať so zástupcami organizácií z praxe vo vyučovaní, na odborných seminároch i v rámci exkurzií</a:t>
            </a:r>
          </a:p>
          <a:p>
            <a:pPr marL="252049" indent="-264618">
              <a:defRPr/>
            </a:pPr>
            <a:r>
              <a:rPr lang="sk-SK" sz="2100" b="0" dirty="0" smtClean="0">
                <a:solidFill>
                  <a:schemeClr val="tx1"/>
                </a:solidFill>
                <a:latin typeface="+mn-lt"/>
              </a:rPr>
              <a:t>Fakulta usporadúva každoročný Veľtrh pracovných príležitostí a aj stretnutia </a:t>
            </a:r>
            <a:r>
              <a:rPr lang="sk-SK" sz="2100" b="0" dirty="0" smtClean="0">
                <a:solidFill>
                  <a:schemeClr val="tx1"/>
                </a:solidFill>
              </a:rPr>
              <a:t>š</a:t>
            </a:r>
            <a:r>
              <a:rPr lang="sk-SK" sz="2100" b="0" dirty="0" smtClean="0">
                <a:solidFill>
                  <a:schemeClr val="tx1"/>
                </a:solidFill>
                <a:latin typeface="+mn-lt"/>
              </a:rPr>
              <a:t>tudentov s partnerskými organizáciami „Poď na prax!“</a:t>
            </a:r>
            <a:endParaRPr lang="sk-SK" sz="19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8046">
            <a:off x="2951924" y="5125601"/>
            <a:ext cx="2445406" cy="1626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468">
            <a:off x="7963646" y="5040063"/>
            <a:ext cx="2445406" cy="1626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541">
            <a:off x="10525263" y="5018403"/>
            <a:ext cx="2322767" cy="1741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702">
            <a:off x="5379085" y="5156517"/>
            <a:ext cx="2642567" cy="1762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ázek 9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723">
            <a:off x="748365" y="5361694"/>
            <a:ext cx="2339799" cy="1389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ovéPole 10"/>
          <p:cNvSpPr txBox="1"/>
          <p:nvPr/>
        </p:nvSpPr>
        <p:spPr>
          <a:xfrm>
            <a:off x="12097695" y="6876975"/>
            <a:ext cx="39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E3007A"/>
                </a:solidFill>
              </a:rPr>
              <a:t>6</a:t>
            </a:r>
          </a:p>
        </p:txBody>
      </p:sp>
      <p:sp>
        <p:nvSpPr>
          <p:cNvPr id="12" name="TextovéPole 11"/>
          <p:cNvSpPr txBox="1"/>
          <p:nvPr/>
        </p:nvSpPr>
        <p:spPr>
          <a:xfrm rot="2101675">
            <a:off x="10799905" y="680789"/>
            <a:ext cx="2595578" cy="707886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MÁM SKÚSENOSTI,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 smtClean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VYBERÁM SI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5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25" y="849581"/>
            <a:ext cx="11643500" cy="909480"/>
          </a:xfrm>
        </p:spPr>
        <p:txBody>
          <a:bodyPr/>
          <a:lstStyle/>
          <a:p>
            <a:r>
              <a:rPr lang="cs-CZ" sz="5900" dirty="0" err="1" smtClean="0"/>
              <a:t>uplatnenie</a:t>
            </a:r>
            <a:r>
              <a:rPr lang="cs-CZ" sz="5900" dirty="0" smtClean="0"/>
              <a:t> </a:t>
            </a:r>
            <a:r>
              <a:rPr lang="cs-CZ" sz="5900" dirty="0" err="1" smtClean="0">
                <a:solidFill>
                  <a:srgbClr val="E2007A"/>
                </a:solidFill>
              </a:rPr>
              <a:t>absolventov</a:t>
            </a:r>
            <a:endParaRPr lang="en-US" sz="5900" dirty="0">
              <a:solidFill>
                <a:srgbClr val="E2007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99078" y="2086932"/>
            <a:ext cx="6775153" cy="4551817"/>
          </a:xfrm>
        </p:spPr>
        <p:txBody>
          <a:bodyPr numCol="1"/>
          <a:lstStyle/>
          <a:p>
            <a:pPr marL="252049" indent="-264618"/>
            <a:r>
              <a:rPr lang="sk-SK" sz="2000" dirty="0" smtClean="0">
                <a:solidFill>
                  <a:schemeClr val="tx1"/>
                </a:solidFill>
              </a:rPr>
              <a:t>Absolventi Fakulty managementu majú dlhodobo vynikajúce uplatnenie na trhu práce na rôznych pracovných pozíciách v ČR, SR, aj ďalších krajinách celého sveta </a:t>
            </a:r>
          </a:p>
          <a:p>
            <a:pPr marL="252049" indent="-264618"/>
            <a:endParaRPr lang="sk-SK" sz="2000" dirty="0" smtClean="0">
              <a:solidFill>
                <a:schemeClr val="tx1"/>
              </a:solidFill>
            </a:endParaRPr>
          </a:p>
          <a:p>
            <a:pPr marL="252049" indent="-264618"/>
            <a:r>
              <a:rPr lang="sk-SK" sz="2000" dirty="0" smtClean="0">
                <a:solidFill>
                  <a:schemeClr val="tx1"/>
                </a:solidFill>
              </a:rPr>
              <a:t>Typicky sa uplatňujú vo </a:t>
            </a:r>
          </a:p>
          <a:p>
            <a:pPr marL="540000" lvl="1" indent="-264618">
              <a:lnSpc>
                <a:spcPct val="90000"/>
              </a:lnSpc>
              <a:defRPr/>
            </a:pPr>
            <a:r>
              <a:rPr lang="sk-SK" sz="1800" dirty="0" smtClean="0"/>
              <a:t>výrobných spoločnostiach</a:t>
            </a:r>
          </a:p>
          <a:p>
            <a:pPr marL="540000" lvl="1" indent="-264618">
              <a:lnSpc>
                <a:spcPct val="90000"/>
              </a:lnSpc>
              <a:defRPr/>
            </a:pPr>
            <a:r>
              <a:rPr lang="sk-SK" sz="1800" dirty="0" smtClean="0"/>
              <a:t>finančných inštitúciách</a:t>
            </a:r>
          </a:p>
          <a:p>
            <a:pPr marL="540000" lvl="1" indent="-264618">
              <a:lnSpc>
                <a:spcPct val="90000"/>
              </a:lnSpc>
              <a:defRPr/>
            </a:pPr>
            <a:r>
              <a:rPr lang="sk-SK" sz="1800" dirty="0" smtClean="0"/>
              <a:t>projektových kanceláriách</a:t>
            </a:r>
          </a:p>
          <a:p>
            <a:pPr marL="540000" lvl="1" indent="-264618">
              <a:lnSpc>
                <a:spcPct val="90000"/>
              </a:lnSpc>
              <a:defRPr/>
            </a:pPr>
            <a:r>
              <a:rPr lang="sk-SK" sz="1800" dirty="0" smtClean="0"/>
              <a:t>poradenských spoločnostiach</a:t>
            </a:r>
          </a:p>
          <a:p>
            <a:pPr marL="540000" lvl="1" indent="-264618">
              <a:lnSpc>
                <a:spcPct val="90000"/>
              </a:lnSpc>
              <a:defRPr/>
            </a:pPr>
            <a:r>
              <a:rPr lang="sk-SK" sz="1800" dirty="0" smtClean="0"/>
              <a:t>farmaceutických spoločnostiach</a:t>
            </a:r>
          </a:p>
          <a:p>
            <a:pPr marL="540000" lvl="1" indent="-264618">
              <a:lnSpc>
                <a:spcPct val="90000"/>
              </a:lnSpc>
              <a:defRPr/>
            </a:pPr>
            <a:r>
              <a:rPr lang="sk-SK" sz="1800" dirty="0" smtClean="0"/>
              <a:t>organizáciách verejnej správy (mestské a krajské úrady, ministerstvá, colná a finančná správa)</a:t>
            </a:r>
            <a:endParaRPr lang="sk-SK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021621" y="6875044"/>
            <a:ext cx="514019" cy="369332"/>
          </a:xfrm>
        </p:spPr>
        <p:txBody>
          <a:bodyPr/>
          <a:lstStyle/>
          <a:p>
            <a:pPr marL="0" indent="0" defTabSz="1043056">
              <a:buNone/>
            </a:pPr>
            <a:r>
              <a:rPr lang="cs-CZ" sz="1800" b="1" dirty="0" smtClean="0">
                <a:solidFill>
                  <a:srgbClr val="E3007A"/>
                </a:solidFill>
                <a:latin typeface="+mn-lt"/>
                <a:cs typeface="+mn-cs"/>
              </a:rPr>
              <a:t>7</a:t>
            </a:r>
            <a:endParaRPr lang="en-US" sz="1800" b="1" dirty="0">
              <a:solidFill>
                <a:srgbClr val="E3007A"/>
              </a:solidFill>
              <a:latin typeface="+mn-lt"/>
              <a:cs typeface="+mn-cs"/>
            </a:endParaRPr>
          </a:p>
        </p:txBody>
      </p:sp>
      <p:pic>
        <p:nvPicPr>
          <p:cNvPr id="6" name="Obrázek 5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40" y="2086932"/>
            <a:ext cx="1852375" cy="1058445"/>
          </a:xfrm>
          <a:prstGeom prst="rect">
            <a:avLst/>
          </a:prstGeom>
        </p:spPr>
      </p:pic>
      <p:pic>
        <p:nvPicPr>
          <p:cNvPr id="7" name="Obrázek 6"/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775" y="2086932"/>
            <a:ext cx="1852375" cy="1058445"/>
          </a:xfrm>
          <a:prstGeom prst="rect">
            <a:avLst/>
          </a:prstGeom>
        </p:spPr>
      </p:pic>
      <p:pic>
        <p:nvPicPr>
          <p:cNvPr id="8" name="Obrázek 7"/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40" y="3357206"/>
            <a:ext cx="1852375" cy="1058445"/>
          </a:xfrm>
          <a:prstGeom prst="rect">
            <a:avLst/>
          </a:prstGeom>
        </p:spPr>
      </p:pic>
      <p:pic>
        <p:nvPicPr>
          <p:cNvPr id="9" name="Obrázek 8"/>
          <p:cNvPicPr preferRelativeResize="0"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049" y="3357206"/>
            <a:ext cx="1852375" cy="1058445"/>
          </a:xfrm>
          <a:prstGeom prst="rect">
            <a:avLst/>
          </a:prstGeom>
        </p:spPr>
      </p:pic>
      <p:pic>
        <p:nvPicPr>
          <p:cNvPr id="10" name="Obrázek 9"/>
          <p:cNvPicPr preferRelativeResize="0"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603" y="4627481"/>
            <a:ext cx="1852375" cy="1058445"/>
          </a:xfrm>
          <a:prstGeom prst="rect">
            <a:avLst/>
          </a:prstGeom>
        </p:spPr>
      </p:pic>
      <p:pic>
        <p:nvPicPr>
          <p:cNvPr id="11" name="Obrázek 10"/>
          <p:cNvPicPr preferRelativeResize="0"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049" y="4627481"/>
            <a:ext cx="1852375" cy="105844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561" y="5368475"/>
            <a:ext cx="1230427" cy="17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lastní návrh">
  <a:themeElements>
    <a:clrScheme name="Vlastní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FD6"/>
      </a:accent1>
      <a:accent2>
        <a:srgbClr val="E3007A"/>
      </a:accent2>
      <a:accent3>
        <a:srgbClr val="8496B0"/>
      </a:accent3>
      <a:accent4>
        <a:srgbClr val="FF5C00"/>
      </a:accent4>
      <a:accent5>
        <a:srgbClr val="5242E6"/>
      </a:accent5>
      <a:accent6>
        <a:srgbClr val="7CD000"/>
      </a:accent6>
      <a:hlink>
        <a:srgbClr val="E3007A"/>
      </a:hlink>
      <a:folHlink>
        <a:srgbClr val="009FD6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26815</TotalTime>
  <Words>1413</Words>
  <Application>Microsoft Office PowerPoint</Application>
  <PresentationFormat>Vlastní</PresentationFormat>
  <Paragraphs>205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Vlastní návrh</vt:lpstr>
      <vt:lpstr>CorelDRAW</vt:lpstr>
      <vt:lpstr>Fakulta managementu vše v Jindřichovom Hradci</vt:lpstr>
      <vt:lpstr>základné informácie</vt:lpstr>
      <vt:lpstr>internáty a menza</vt:lpstr>
      <vt:lpstr>podmienky prijatia</vt:lpstr>
      <vt:lpstr>Slovač sa tu nestratí</vt:lpstr>
      <vt:lpstr>Modulárne štúdium </vt:lpstr>
      <vt:lpstr>Zahraničné cesty a pobyty</vt:lpstr>
      <vt:lpstr>PRAXE A Exkurzie</vt:lpstr>
      <vt:lpstr>uplatnenie absolventov</vt:lpstr>
      <vt:lpstr>vzťahy s absolventmi</vt:lpstr>
      <vt:lpstr>Spoločenský život</vt:lpstr>
      <vt:lpstr>Univerzitný športový klub USK</vt:lpstr>
      <vt:lpstr>na čo sme na fm Hrdí</vt:lpstr>
      <vt:lpstr>Jindřichův Hradec</vt:lpstr>
      <vt:lpstr>Čo si ZapamÄtať?</vt:lpstr>
      <vt:lpstr>kontakt</vt:lpstr>
      <vt:lpstr>Těšíme se na vás v Hradci!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Tomáš Kincl</dc:creator>
  <cp:lastModifiedBy>Michal Hajdík</cp:lastModifiedBy>
  <cp:revision>2347</cp:revision>
  <cp:lastPrinted>2014-09-22T07:27:55Z</cp:lastPrinted>
  <dcterms:created xsi:type="dcterms:W3CDTF">2009-01-19T07:26:34Z</dcterms:created>
  <dcterms:modified xsi:type="dcterms:W3CDTF">2017-02-22T06:16:09Z</dcterms:modified>
</cp:coreProperties>
</file>